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handoutMasterIdLst>
    <p:handoutMasterId r:id="rId46"/>
  </p:handoutMasterIdLst>
  <p:sldIdLst>
    <p:sldId id="298" r:id="rId2"/>
    <p:sldId id="364" r:id="rId3"/>
    <p:sldId id="260" r:id="rId4"/>
    <p:sldId id="297" r:id="rId5"/>
    <p:sldId id="270" r:id="rId6"/>
    <p:sldId id="365" r:id="rId7"/>
    <p:sldId id="261" r:id="rId8"/>
    <p:sldId id="339" r:id="rId9"/>
    <p:sldId id="341" r:id="rId10"/>
    <p:sldId id="262" r:id="rId11"/>
    <p:sldId id="277" r:id="rId12"/>
    <p:sldId id="278" r:id="rId13"/>
    <p:sldId id="352" r:id="rId14"/>
    <p:sldId id="353" r:id="rId15"/>
    <p:sldId id="286" r:id="rId16"/>
    <p:sldId id="289" r:id="rId17"/>
    <p:sldId id="287" r:id="rId18"/>
    <p:sldId id="292" r:id="rId19"/>
    <p:sldId id="360" r:id="rId20"/>
    <p:sldId id="300" r:id="rId21"/>
    <p:sldId id="354" r:id="rId22"/>
    <p:sldId id="355" r:id="rId23"/>
    <p:sldId id="343" r:id="rId24"/>
    <p:sldId id="344" r:id="rId25"/>
    <p:sldId id="263" r:id="rId26"/>
    <p:sldId id="266" r:id="rId27"/>
    <p:sldId id="299" r:id="rId28"/>
    <p:sldId id="359" r:id="rId29"/>
    <p:sldId id="363" r:id="rId30"/>
    <p:sldId id="362" r:id="rId31"/>
    <p:sldId id="346" r:id="rId32"/>
    <p:sldId id="347" r:id="rId33"/>
    <p:sldId id="272" r:id="rId34"/>
    <p:sldId id="280" r:id="rId35"/>
    <p:sldId id="349" r:id="rId36"/>
    <p:sldId id="350" r:id="rId37"/>
    <p:sldId id="351" r:id="rId38"/>
    <p:sldId id="273" r:id="rId39"/>
    <p:sldId id="285" r:id="rId40"/>
    <p:sldId id="276" r:id="rId41"/>
    <p:sldId id="291" r:id="rId42"/>
    <p:sldId id="361" r:id="rId43"/>
    <p:sldId id="357" r:id="rId4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368" autoAdjust="0"/>
    <p:restoredTop sz="96357" autoAdjust="0"/>
  </p:normalViewPr>
  <p:slideViewPr>
    <p:cSldViewPr snapToGrid="0">
      <p:cViewPr varScale="1">
        <p:scale>
          <a:sx n="114" d="100"/>
          <a:sy n="114" d="100"/>
        </p:scale>
        <p:origin x="51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ACFA6EF2-7AC1-45E5-9DFE-F8EBF3C35A78}" type="datetimeFigureOut">
              <a:rPr lang="en-GB" smtClean="0"/>
              <a:t>03/07/2025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788E6D61-1D13-4D62-B734-AF4DA50A374F}" type="slidenum">
              <a:rPr lang="en-GB" smtClean="0"/>
              <a:t>‹#›</a:t>
            </a:fld>
            <a:endParaRPr lang="en-GB"/>
          </a:p>
        </p:txBody>
      </p:sp>
    </p:spTree>
    <p:extLst>
      <p:ext uri="{BB962C8B-B14F-4D97-AF65-F5344CB8AC3E}">
        <p14:creationId xmlns:p14="http://schemas.microsoft.com/office/powerpoint/2010/main" val="40450422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EB1B1F6-D009-447E-B1A3-F8B101D1B7A4}" type="datetimeFigureOut">
              <a:rPr lang="en-GB" smtClean="0"/>
              <a:t>03/07/2025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AD28317E-CFF4-4E10-A92C-1E2974A7E732}" type="slidenum">
              <a:rPr lang="en-GB" smtClean="0"/>
              <a:t>‹#›</a:t>
            </a:fld>
            <a:endParaRPr lang="en-GB"/>
          </a:p>
        </p:txBody>
      </p:sp>
    </p:spTree>
    <p:extLst>
      <p:ext uri="{BB962C8B-B14F-4D97-AF65-F5344CB8AC3E}">
        <p14:creationId xmlns:p14="http://schemas.microsoft.com/office/powerpoint/2010/main" val="40126243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50000"/>
              </a:lnSpc>
            </a:pPr>
            <a:endParaRPr lang="en-US" sz="1400" b="0" dirty="0">
              <a:solidFill>
                <a:schemeClr val="bg1"/>
              </a:solidFill>
            </a:endParaRPr>
          </a:p>
        </p:txBody>
      </p:sp>
      <p:sp>
        <p:nvSpPr>
          <p:cNvPr id="4" name="Slide Number Placeholder 3"/>
          <p:cNvSpPr>
            <a:spLocks noGrp="1"/>
          </p:cNvSpPr>
          <p:nvPr>
            <p:ph type="sldNum" sz="quarter" idx="10"/>
          </p:nvPr>
        </p:nvSpPr>
        <p:spPr/>
        <p:txBody>
          <a:bodyPr/>
          <a:lstStyle/>
          <a:p>
            <a:fld id="{AD28317E-CFF4-4E10-A92C-1E2974A7E732}" type="slidenum">
              <a:rPr lang="en-GB" smtClean="0"/>
              <a:t>1</a:t>
            </a:fld>
            <a:endParaRPr lang="en-GB"/>
          </a:p>
        </p:txBody>
      </p:sp>
    </p:spTree>
    <p:extLst>
      <p:ext uri="{BB962C8B-B14F-4D97-AF65-F5344CB8AC3E}">
        <p14:creationId xmlns:p14="http://schemas.microsoft.com/office/powerpoint/2010/main" val="11426769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50000"/>
              </a:lnSpc>
            </a:pPr>
            <a:r>
              <a:rPr lang="en-US" sz="1400" b="0" dirty="0">
                <a:solidFill>
                  <a:schemeClr val="bg1"/>
                </a:solidFill>
              </a:rPr>
              <a:t>We are incredibly privileged to be in this outstanding building with an opportunity to create something amazing</a:t>
            </a:r>
            <a:r>
              <a:rPr lang="en-US" sz="1400" b="0" baseline="0" dirty="0">
                <a:solidFill>
                  <a:schemeClr val="bg1"/>
                </a:solidFill>
              </a:rPr>
              <a:t> from the beginning. This is a journey we want to do with you. We understand the importance of listening to our school community as we grow, so that our school reflects and responds to the needs of our community. The children are at the heart of our decisions and you as their parents know them best, so your contribution is invaluable.  </a:t>
            </a:r>
            <a:endParaRPr lang="en-US" sz="1400" b="0" dirty="0">
              <a:solidFill>
                <a:schemeClr val="bg1"/>
              </a:solidFill>
            </a:endParaRPr>
          </a:p>
        </p:txBody>
      </p:sp>
      <p:sp>
        <p:nvSpPr>
          <p:cNvPr id="4" name="Slide Number Placeholder 3"/>
          <p:cNvSpPr>
            <a:spLocks noGrp="1"/>
          </p:cNvSpPr>
          <p:nvPr>
            <p:ph type="sldNum" sz="quarter" idx="10"/>
          </p:nvPr>
        </p:nvSpPr>
        <p:spPr/>
        <p:txBody>
          <a:bodyPr/>
          <a:lstStyle/>
          <a:p>
            <a:fld id="{AD28317E-CFF4-4E10-A92C-1E2974A7E732}" type="slidenum">
              <a:rPr lang="en-GB" smtClean="0"/>
              <a:t>2</a:t>
            </a:fld>
            <a:endParaRPr lang="en-GB"/>
          </a:p>
        </p:txBody>
      </p:sp>
    </p:spTree>
    <p:extLst>
      <p:ext uri="{BB962C8B-B14F-4D97-AF65-F5344CB8AC3E}">
        <p14:creationId xmlns:p14="http://schemas.microsoft.com/office/powerpoint/2010/main" val="1437840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50000"/>
              </a:lnSpc>
            </a:pPr>
            <a:r>
              <a:rPr lang="en-US" sz="1200" b="0" dirty="0">
                <a:solidFill>
                  <a:schemeClr val="bg1"/>
                </a:solidFill>
              </a:rPr>
              <a:t>We, as parents, staff and children, make up the school community. If we work together, communicate and model the school values at home, at school and in the community, every child will have the opportunity to achieve their hopes and dreams. </a:t>
            </a:r>
            <a:endParaRPr lang="en-US" sz="900" b="0" dirty="0">
              <a:solidFill>
                <a:schemeClr val="bg1"/>
              </a:solidFill>
            </a:endParaRPr>
          </a:p>
          <a:p>
            <a:pPr algn="l">
              <a:lnSpc>
                <a:spcPct val="150000"/>
              </a:lnSpc>
            </a:pPr>
            <a:r>
              <a:rPr lang="en-US" sz="1200" b="0" dirty="0">
                <a:solidFill>
                  <a:schemeClr val="bg1"/>
                </a:solidFill>
              </a:rPr>
              <a:t>Their positive primary school experience will be one of a kind and will stay with them as they continue on their journey through life. The staff at The Cambridge Primary are united: </a:t>
            </a:r>
            <a:r>
              <a:rPr lang="en-US" sz="1200" b="0" dirty="0">
                <a:solidFill>
                  <a:schemeClr val="accent4">
                    <a:lumMod val="40000"/>
                    <a:lumOff val="60000"/>
                  </a:schemeClr>
                </a:solidFill>
              </a:rPr>
              <a:t>we want the best for your child</a:t>
            </a:r>
            <a:r>
              <a:rPr lang="en-US" sz="1200" b="0" dirty="0">
                <a:solidFill>
                  <a:schemeClr val="bg1"/>
                </a:solidFill>
              </a:rPr>
              <a:t>. Our aim is to work with you to get to know your child so we can support them to achieve all they are capable of. </a:t>
            </a:r>
          </a:p>
        </p:txBody>
      </p:sp>
      <p:sp>
        <p:nvSpPr>
          <p:cNvPr id="4" name="Slide Number Placeholder 3"/>
          <p:cNvSpPr>
            <a:spLocks noGrp="1"/>
          </p:cNvSpPr>
          <p:nvPr>
            <p:ph type="sldNum" sz="quarter" idx="10"/>
          </p:nvPr>
        </p:nvSpPr>
        <p:spPr/>
        <p:txBody>
          <a:bodyPr/>
          <a:lstStyle/>
          <a:p>
            <a:fld id="{AD28317E-CFF4-4E10-A92C-1E2974A7E732}" type="slidenum">
              <a:rPr lang="en-GB" smtClean="0"/>
              <a:t>3</a:t>
            </a:fld>
            <a:endParaRPr lang="en-GB"/>
          </a:p>
        </p:txBody>
      </p:sp>
    </p:spTree>
    <p:extLst>
      <p:ext uri="{BB962C8B-B14F-4D97-AF65-F5344CB8AC3E}">
        <p14:creationId xmlns:p14="http://schemas.microsoft.com/office/powerpoint/2010/main" val="806757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50000"/>
              </a:lnSpc>
            </a:pPr>
            <a:r>
              <a:rPr lang="en-US" sz="1200" b="0" dirty="0">
                <a:solidFill>
                  <a:schemeClr val="bg1"/>
                </a:solidFill>
              </a:rPr>
              <a:t>During the first few weeks in school, your child will be adjusting to a new phase of life and may find this a tiring experience. He or she is getting used to a group of new children and learning to deal with a many new situations in a new environment. Many children take this in their stride. Some are good at explaining things to you, telling you about their day. Others find it overwhelming and this can be expressed in different ways. </a:t>
            </a:r>
          </a:p>
          <a:p>
            <a:pPr algn="l">
              <a:lnSpc>
                <a:spcPct val="150000"/>
              </a:lnSpc>
            </a:pPr>
            <a:endParaRPr lang="en-US" sz="1200" b="0" dirty="0">
              <a:solidFill>
                <a:schemeClr val="bg1"/>
              </a:solidFill>
            </a:endParaRPr>
          </a:p>
          <a:p>
            <a:pPr algn="l">
              <a:lnSpc>
                <a:spcPct val="150000"/>
              </a:lnSpc>
            </a:pPr>
            <a:r>
              <a:rPr lang="en-US" sz="1200" b="0" dirty="0">
                <a:solidFill>
                  <a:schemeClr val="bg1"/>
                </a:solidFill>
              </a:rPr>
              <a:t>It</a:t>
            </a:r>
            <a:r>
              <a:rPr lang="en-US" sz="1200" b="0" baseline="0" dirty="0">
                <a:solidFill>
                  <a:schemeClr val="bg1"/>
                </a:solidFill>
              </a:rPr>
              <a:t> does take time, we understand that, but they do all get there.</a:t>
            </a:r>
            <a:endParaRPr lang="en-US" sz="1200" b="0" dirty="0">
              <a:solidFill>
                <a:schemeClr val="bg1"/>
              </a:solidFill>
            </a:endParaRPr>
          </a:p>
          <a:p>
            <a:pPr algn="l">
              <a:lnSpc>
                <a:spcPct val="150000"/>
              </a:lnSpc>
            </a:pPr>
            <a:endParaRPr lang="en-US" sz="1200" b="0" dirty="0">
              <a:solidFill>
                <a:schemeClr val="bg1"/>
              </a:solidFill>
            </a:endParaRPr>
          </a:p>
          <a:p>
            <a:pPr algn="l">
              <a:lnSpc>
                <a:spcPct val="150000"/>
              </a:lnSpc>
            </a:pPr>
            <a:r>
              <a:rPr lang="en-US" sz="1200" b="0" dirty="0">
                <a:solidFill>
                  <a:schemeClr val="bg1"/>
                </a:solidFill>
              </a:rPr>
              <a:t>All we ask is that you talk to us – let’s work together to make this a positive start to what will be an incredible journey at The Cambridge Primary School.</a:t>
            </a:r>
            <a:endParaRPr lang="en-GB" sz="1200" b="0" dirty="0">
              <a:solidFill>
                <a:schemeClr val="bg1"/>
              </a:solidFill>
            </a:endParaRPr>
          </a:p>
        </p:txBody>
      </p:sp>
      <p:sp>
        <p:nvSpPr>
          <p:cNvPr id="4" name="Slide Number Placeholder 3"/>
          <p:cNvSpPr>
            <a:spLocks noGrp="1"/>
          </p:cNvSpPr>
          <p:nvPr>
            <p:ph type="sldNum" sz="quarter" idx="10"/>
          </p:nvPr>
        </p:nvSpPr>
        <p:spPr/>
        <p:txBody>
          <a:bodyPr/>
          <a:lstStyle/>
          <a:p>
            <a:fld id="{AD28317E-CFF4-4E10-A92C-1E2974A7E732}" type="slidenum">
              <a:rPr lang="en-GB" smtClean="0"/>
              <a:t>4</a:t>
            </a:fld>
            <a:endParaRPr lang="en-GB"/>
          </a:p>
        </p:txBody>
      </p:sp>
    </p:spTree>
    <p:extLst>
      <p:ext uri="{BB962C8B-B14F-4D97-AF65-F5344CB8AC3E}">
        <p14:creationId xmlns:p14="http://schemas.microsoft.com/office/powerpoint/2010/main" val="4858594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5</a:t>
            </a:fld>
            <a:endParaRPr lang="en-GB"/>
          </a:p>
        </p:txBody>
      </p:sp>
    </p:spTree>
    <p:extLst>
      <p:ext uri="{BB962C8B-B14F-4D97-AF65-F5344CB8AC3E}">
        <p14:creationId xmlns:p14="http://schemas.microsoft.com/office/powerpoint/2010/main" val="4270893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6</a:t>
            </a:fld>
            <a:endParaRPr lang="en-GB"/>
          </a:p>
        </p:txBody>
      </p:sp>
    </p:spTree>
    <p:extLst>
      <p:ext uri="{BB962C8B-B14F-4D97-AF65-F5344CB8AC3E}">
        <p14:creationId xmlns:p14="http://schemas.microsoft.com/office/powerpoint/2010/main" val="2720086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a:t>The school has 6</a:t>
            </a:r>
            <a:r>
              <a:rPr lang="en-US" baseline="0" dirty="0"/>
              <a:t> key school values. These are our 6 half termly themes for learning and assemblies. They link in with our PSED teaching and are the values every member of staff model in their behaviour and interactions. We expect the children , and parents, to model these values too. </a:t>
            </a:r>
          </a:p>
          <a:p>
            <a:pPr>
              <a:lnSpc>
                <a:spcPct val="150000"/>
              </a:lnSpc>
            </a:pPr>
            <a:r>
              <a:rPr lang="en-US" baseline="0" dirty="0"/>
              <a:t>Happiness – we want the children to be happy. If they are happy, they are learning. School should be a positive experience and as individuals, we have the power to make others happy – a key part in our community.</a:t>
            </a:r>
          </a:p>
          <a:p>
            <a:pPr>
              <a:lnSpc>
                <a:spcPct val="150000"/>
              </a:lnSpc>
            </a:pPr>
            <a:r>
              <a:rPr lang="en-US" dirty="0"/>
              <a:t>Honesty – Our school, our relationships are build on trust. We want</a:t>
            </a:r>
            <a:r>
              <a:rPr lang="en-US" baseline="0" dirty="0"/>
              <a:t> the children to feel safe and confident that they can be honest about their feelings. </a:t>
            </a:r>
          </a:p>
          <a:p>
            <a:pPr>
              <a:lnSpc>
                <a:spcPct val="150000"/>
              </a:lnSpc>
            </a:pPr>
            <a:r>
              <a:rPr lang="en-US" baseline="0" dirty="0"/>
              <a:t>Respect – Respecting not just each other but ourselves. Respecting the opinions and beliefs of others has never been more important in our world than it is today. </a:t>
            </a:r>
          </a:p>
          <a:p>
            <a:pPr>
              <a:lnSpc>
                <a:spcPct val="150000"/>
              </a:lnSpc>
            </a:pPr>
            <a:r>
              <a:rPr lang="en-US" baseline="0" dirty="0"/>
              <a:t>Teamwork – because we cannot be successful on our own, we all have different strengths and by coming together, we can achieve so much more.</a:t>
            </a:r>
          </a:p>
          <a:p>
            <a:pPr>
              <a:lnSpc>
                <a:spcPct val="150000"/>
              </a:lnSpc>
            </a:pPr>
            <a:r>
              <a:rPr lang="en-US" baseline="0" dirty="0"/>
              <a:t>Responsibility – the children are taught to take responsibility for their actions, behaviour, learning. </a:t>
            </a:r>
          </a:p>
          <a:p>
            <a:pPr>
              <a:lnSpc>
                <a:spcPct val="150000"/>
              </a:lnSpc>
            </a:pPr>
            <a:r>
              <a:rPr lang="en-US" baseline="0" dirty="0"/>
              <a:t>Excellence – we have high expectations for your children and we want them to have high expectations for themselves too.</a:t>
            </a: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7</a:t>
            </a:fld>
            <a:endParaRPr lang="en-GB"/>
          </a:p>
        </p:txBody>
      </p:sp>
    </p:spTree>
    <p:extLst>
      <p:ext uri="{BB962C8B-B14F-4D97-AF65-F5344CB8AC3E}">
        <p14:creationId xmlns:p14="http://schemas.microsoft.com/office/powerpoint/2010/main" val="10289078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a:t>When</a:t>
            </a:r>
            <a:r>
              <a:rPr lang="en-US" baseline="0" dirty="0"/>
              <a:t> it comes to school rules, we keep it simple. It is easy for everyone to remember. We expect all children to be respectful, be safe and be ready for learning. Everything comes back to these rules and the children learn them quickly. At the Cambridge, we use positive behaviour management, we praise the good behaviour and use a ‘proud cloud’ system in classes to do this. From September 2020 we will have a weekly head teacher’s award in classes to </a:t>
            </a:r>
            <a:r>
              <a:rPr lang="en-US" baseline="0" dirty="0" err="1"/>
              <a:t>recognise</a:t>
            </a:r>
            <a:r>
              <a:rPr lang="en-US" baseline="0" dirty="0"/>
              <a:t> the values and learning characteristics that children are showing. </a:t>
            </a: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8</a:t>
            </a:fld>
            <a:endParaRPr lang="en-GB"/>
          </a:p>
        </p:txBody>
      </p:sp>
    </p:spTree>
    <p:extLst>
      <p:ext uri="{BB962C8B-B14F-4D97-AF65-F5344CB8AC3E}">
        <p14:creationId xmlns:p14="http://schemas.microsoft.com/office/powerpoint/2010/main" val="3498012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a:t>We have</a:t>
            </a:r>
            <a:r>
              <a:rPr lang="en-US" baseline="0" dirty="0"/>
              <a:t> identified 4 learning characteristics, which as a school, underpin the foundations of our teaching and learning. All learning opportunities are reviewed to ensure that there are opportunities for children to show these 4 learning characteristics. In Reception, this is in addition to the Characteristics of Effective learning which are identified by the </a:t>
            </a:r>
            <a:r>
              <a:rPr lang="en-US" baseline="0" dirty="0" err="1"/>
              <a:t>DfE</a:t>
            </a:r>
            <a:r>
              <a:rPr lang="en-US" baseline="0" dirty="0"/>
              <a:t>. </a:t>
            </a:r>
          </a:p>
          <a:p>
            <a:pPr>
              <a:lnSpc>
                <a:spcPct val="150000"/>
              </a:lnSpc>
            </a:pPr>
            <a:endParaRPr lang="en-US" baseline="0" dirty="0"/>
          </a:p>
          <a:p>
            <a:pPr>
              <a:lnSpc>
                <a:spcPct val="150000"/>
              </a:lnSpc>
            </a:pPr>
            <a:r>
              <a:rPr lang="en-US" baseline="0" dirty="0"/>
              <a:t>We are committed to ensuring that children have the opportunity to be Brave, be Innovative, Collaborate and take Ownership. </a:t>
            </a: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9</a:t>
            </a:fld>
            <a:endParaRPr lang="en-GB"/>
          </a:p>
        </p:txBody>
      </p:sp>
    </p:spTree>
    <p:extLst>
      <p:ext uri="{BB962C8B-B14F-4D97-AF65-F5344CB8AC3E}">
        <p14:creationId xmlns:p14="http://schemas.microsoft.com/office/powerpoint/2010/main" val="12829420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10</a:t>
            </a:fld>
            <a:endParaRPr lang="en-GB"/>
          </a:p>
        </p:txBody>
      </p:sp>
    </p:spTree>
    <p:extLst>
      <p:ext uri="{BB962C8B-B14F-4D97-AF65-F5344CB8AC3E}">
        <p14:creationId xmlns:p14="http://schemas.microsoft.com/office/powerpoint/2010/main" val="41924320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a:t>On their first day, Wednesday 9</a:t>
            </a:r>
            <a:r>
              <a:rPr lang="en-US" baseline="30000" dirty="0"/>
              <a:t>th</a:t>
            </a:r>
            <a:r>
              <a:rPr lang="en-US" dirty="0"/>
              <a:t> September, as mentioned,</a:t>
            </a:r>
            <a:r>
              <a:rPr lang="en-US" baseline="0" dirty="0"/>
              <a:t> the children will arrive in groups. This is to reduce the number of people around, allowing us to support you and your child with drop off and reduce the potential of feeling ‘overwhelmed’ by lots of adults. </a:t>
            </a:r>
          </a:p>
          <a:p>
            <a:pPr>
              <a:lnSpc>
                <a:spcPct val="150000"/>
              </a:lnSpc>
            </a:pPr>
            <a:endParaRPr lang="en-US" baseline="0" dirty="0"/>
          </a:p>
          <a:p>
            <a:pPr>
              <a:lnSpc>
                <a:spcPct val="150000"/>
              </a:lnSpc>
            </a:pPr>
            <a:r>
              <a:rPr lang="en-US" baseline="0" dirty="0"/>
              <a:t>We would suggest talking to your child about that first day, trying on uniform, talking about travel building excitement. There are likely to be lots of nerves, not just from you!! So talking it through, even ‘walking’ it through over the summer will help. Make sure you leave plenty of time, so that there is no rush. We have put a visual timetables in your packs (next week) which you are welcome to use to help structure the morning. Make sure you have breakfast and if timing and circumstance allow, enjoy it together as a family! After drop off, keep yourself busy. This is a big day for parents, it marks the end of an era and the emotions will hit you (even if you think you will be fine!!) – so plan something to keep your mind busy. </a:t>
            </a:r>
          </a:p>
          <a:p>
            <a:pPr>
              <a:lnSpc>
                <a:spcPct val="150000"/>
              </a:lnSpc>
            </a:pPr>
            <a:r>
              <a:rPr lang="en-US" baseline="0" dirty="0"/>
              <a:t>Come 12pm it will be time to collect and then talk about their day. They will all say that they didn’t do anything, that will never change, even by Year 6 – but I can assure you they will have been busy! </a:t>
            </a:r>
          </a:p>
        </p:txBody>
      </p:sp>
      <p:sp>
        <p:nvSpPr>
          <p:cNvPr id="4" name="Slide Number Placeholder 3"/>
          <p:cNvSpPr>
            <a:spLocks noGrp="1"/>
          </p:cNvSpPr>
          <p:nvPr>
            <p:ph type="sldNum" sz="quarter" idx="10"/>
          </p:nvPr>
        </p:nvSpPr>
        <p:spPr/>
        <p:txBody>
          <a:bodyPr/>
          <a:lstStyle/>
          <a:p>
            <a:fld id="{AD28317E-CFF4-4E10-A92C-1E2974A7E732}" type="slidenum">
              <a:rPr lang="en-GB" smtClean="0"/>
              <a:t>11</a:t>
            </a:fld>
            <a:endParaRPr lang="en-GB"/>
          </a:p>
        </p:txBody>
      </p:sp>
    </p:spTree>
    <p:extLst>
      <p:ext uri="{BB962C8B-B14F-4D97-AF65-F5344CB8AC3E}">
        <p14:creationId xmlns:p14="http://schemas.microsoft.com/office/powerpoint/2010/main" val="4256849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note: The children do not need a large back pack. They can carry all they need in a small book bag. </a:t>
            </a:r>
          </a:p>
        </p:txBody>
      </p:sp>
      <p:sp>
        <p:nvSpPr>
          <p:cNvPr id="4" name="Slide Number Placeholder 3"/>
          <p:cNvSpPr>
            <a:spLocks noGrp="1"/>
          </p:cNvSpPr>
          <p:nvPr>
            <p:ph type="sldNum" sz="quarter" idx="10"/>
          </p:nvPr>
        </p:nvSpPr>
        <p:spPr/>
        <p:txBody>
          <a:bodyPr/>
          <a:lstStyle/>
          <a:p>
            <a:fld id="{AD28317E-CFF4-4E10-A92C-1E2974A7E732}" type="slidenum">
              <a:rPr lang="en-GB" smtClean="0"/>
              <a:t>12</a:t>
            </a:fld>
            <a:endParaRPr lang="en-GB"/>
          </a:p>
        </p:txBody>
      </p:sp>
    </p:spTree>
    <p:extLst>
      <p:ext uri="{BB962C8B-B14F-4D97-AF65-F5344CB8AC3E}">
        <p14:creationId xmlns:p14="http://schemas.microsoft.com/office/powerpoint/2010/main" val="38708617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13</a:t>
            </a:fld>
            <a:endParaRPr lang="en-GB"/>
          </a:p>
        </p:txBody>
      </p:sp>
    </p:spTree>
    <p:extLst>
      <p:ext uri="{BB962C8B-B14F-4D97-AF65-F5344CB8AC3E}">
        <p14:creationId xmlns:p14="http://schemas.microsoft.com/office/powerpoint/2010/main" val="3056148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14</a:t>
            </a:fld>
            <a:endParaRPr lang="en-GB"/>
          </a:p>
        </p:txBody>
      </p:sp>
    </p:spTree>
    <p:extLst>
      <p:ext uri="{BB962C8B-B14F-4D97-AF65-F5344CB8AC3E}">
        <p14:creationId xmlns:p14="http://schemas.microsoft.com/office/powerpoint/2010/main" val="6602047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dirty="0"/>
              <a:t>To support with drop off, please bring your child to the classroom door </a:t>
            </a:r>
            <a:r>
              <a:rPr lang="en-US" sz="1200" b="0" baseline="0" dirty="0">
                <a:solidFill>
                  <a:schemeClr val="bg1"/>
                </a:solidFill>
              </a:rPr>
              <a:t>where an adult will greet them. In our experience, a speedy drop off works well. We understand this may be different to what your child may be used to at nursery and we will support them to adjust to this drop off routine.</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15</a:t>
            </a:fld>
            <a:endParaRPr lang="en-GB"/>
          </a:p>
        </p:txBody>
      </p:sp>
    </p:spTree>
    <p:extLst>
      <p:ext uri="{BB962C8B-B14F-4D97-AF65-F5344CB8AC3E}">
        <p14:creationId xmlns:p14="http://schemas.microsoft.com/office/powerpoint/2010/main" val="497397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16</a:t>
            </a:fld>
            <a:endParaRPr lang="en-GB"/>
          </a:p>
        </p:txBody>
      </p:sp>
    </p:spTree>
    <p:extLst>
      <p:ext uri="{BB962C8B-B14F-4D97-AF65-F5344CB8AC3E}">
        <p14:creationId xmlns:p14="http://schemas.microsoft.com/office/powerpoint/2010/main" val="34677683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17</a:t>
            </a:fld>
            <a:endParaRPr lang="en-GB"/>
          </a:p>
        </p:txBody>
      </p:sp>
    </p:spTree>
    <p:extLst>
      <p:ext uri="{BB962C8B-B14F-4D97-AF65-F5344CB8AC3E}">
        <p14:creationId xmlns:p14="http://schemas.microsoft.com/office/powerpoint/2010/main" val="35575677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a:t>As with all schools parking can be a contentious issue.</a:t>
            </a:r>
            <a:r>
              <a:rPr lang="en-US" baseline="0" dirty="0"/>
              <a:t> Even with our school, where we are not in a built up area and small numbers, we have had issues – all of which come back to one or two parents not being respectful of what the school is asking. The road outside the school and the park and stride car park do not belong to the school and there is little I can do to enforce anything there, other than plead with parents to be respectful and safe when parking, dropping off and collecting. </a:t>
            </a:r>
          </a:p>
          <a:p>
            <a:pPr>
              <a:lnSpc>
                <a:spcPct val="150000"/>
              </a:lnSpc>
            </a:pPr>
            <a:endParaRPr lang="en-US" baseline="0" dirty="0"/>
          </a:p>
        </p:txBody>
      </p:sp>
      <p:sp>
        <p:nvSpPr>
          <p:cNvPr id="4" name="Slide Number Placeholder 3"/>
          <p:cNvSpPr>
            <a:spLocks noGrp="1"/>
          </p:cNvSpPr>
          <p:nvPr>
            <p:ph type="sldNum" sz="quarter" idx="10"/>
          </p:nvPr>
        </p:nvSpPr>
        <p:spPr/>
        <p:txBody>
          <a:bodyPr/>
          <a:lstStyle/>
          <a:p>
            <a:fld id="{AD28317E-CFF4-4E10-A92C-1E2974A7E732}" type="slidenum">
              <a:rPr lang="en-GB" smtClean="0"/>
              <a:t>18</a:t>
            </a:fld>
            <a:endParaRPr lang="en-GB"/>
          </a:p>
        </p:txBody>
      </p:sp>
    </p:spTree>
    <p:extLst>
      <p:ext uri="{BB962C8B-B14F-4D97-AF65-F5344CB8AC3E}">
        <p14:creationId xmlns:p14="http://schemas.microsoft.com/office/powerpoint/2010/main" val="28503493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a:t>As with all schools parking can be a contentious issue.</a:t>
            </a:r>
            <a:r>
              <a:rPr lang="en-US" baseline="0" dirty="0"/>
              <a:t> Even with our school, where we are not in a built up area and small numbers, we have had issues – all of which come back to one or two parents not being respectful of what the school is asking. The road outside the school and the park and stride car park do not belong to the school and there is little I can do to enforce anything there, other than plead with parents to be respectful and safe when parking, dropping off and collecting. </a:t>
            </a:r>
          </a:p>
          <a:p>
            <a:pPr>
              <a:lnSpc>
                <a:spcPct val="150000"/>
              </a:lnSpc>
            </a:pPr>
            <a:endParaRPr lang="en-US" baseline="0" dirty="0"/>
          </a:p>
        </p:txBody>
      </p:sp>
      <p:sp>
        <p:nvSpPr>
          <p:cNvPr id="4" name="Slide Number Placeholder 3"/>
          <p:cNvSpPr>
            <a:spLocks noGrp="1"/>
          </p:cNvSpPr>
          <p:nvPr>
            <p:ph type="sldNum" sz="quarter" idx="10"/>
          </p:nvPr>
        </p:nvSpPr>
        <p:spPr/>
        <p:txBody>
          <a:bodyPr/>
          <a:lstStyle/>
          <a:p>
            <a:fld id="{AD28317E-CFF4-4E10-A92C-1E2974A7E732}" type="slidenum">
              <a:rPr lang="en-GB" smtClean="0"/>
              <a:t>19</a:t>
            </a:fld>
            <a:endParaRPr lang="en-GB"/>
          </a:p>
        </p:txBody>
      </p:sp>
    </p:spTree>
    <p:extLst>
      <p:ext uri="{BB962C8B-B14F-4D97-AF65-F5344CB8AC3E}">
        <p14:creationId xmlns:p14="http://schemas.microsoft.com/office/powerpoint/2010/main" val="15809476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200" b="0" dirty="0">
                <a:solidFill>
                  <a:schemeClr val="bg1"/>
                </a:solidFill>
              </a:rPr>
              <a:t>The School Nurse Team will pop in at several points over the course of the year to measure the children, administer nasal </a:t>
            </a:r>
            <a:r>
              <a:rPr lang="en-US" sz="1200" b="0" dirty="0" err="1">
                <a:solidFill>
                  <a:schemeClr val="bg1"/>
                </a:solidFill>
              </a:rPr>
              <a:t>immunisations</a:t>
            </a:r>
            <a:r>
              <a:rPr lang="en-US" sz="1200" b="0" dirty="0">
                <a:solidFill>
                  <a:schemeClr val="bg1"/>
                </a:solidFill>
              </a:rPr>
              <a:t> and check hearing and vision</a:t>
            </a:r>
            <a:r>
              <a:rPr lang="en-US" sz="1200" b="0" baseline="0" dirty="0">
                <a:solidFill>
                  <a:schemeClr val="bg1"/>
                </a:solidFill>
              </a:rPr>
              <a:t>. </a:t>
            </a:r>
          </a:p>
          <a:p>
            <a:pPr marL="0" marR="0" indent="0" algn="l" defTabSz="914400" rtl="0" eaLnBrk="1" fontAlgn="auto" latinLnBrk="0" hangingPunct="1">
              <a:lnSpc>
                <a:spcPct val="150000"/>
              </a:lnSpc>
              <a:spcBef>
                <a:spcPts val="0"/>
              </a:spcBef>
              <a:spcAft>
                <a:spcPts val="0"/>
              </a:spcAft>
              <a:buClrTx/>
              <a:buSzTx/>
              <a:buFontTx/>
              <a:buNone/>
              <a:tabLst/>
              <a:defRPr/>
            </a:pPr>
            <a:endParaRPr lang="en-US" sz="1200" b="0" baseline="0" dirty="0">
              <a:solidFill>
                <a:schemeClr val="bg1"/>
              </a:solidFill>
            </a:endParaRPr>
          </a:p>
          <a:p>
            <a:pPr marL="0" marR="0" indent="0" algn="l" defTabSz="914400" rtl="0" eaLnBrk="1" fontAlgn="auto" latinLnBrk="0" hangingPunct="1">
              <a:lnSpc>
                <a:spcPct val="150000"/>
              </a:lnSpc>
              <a:spcBef>
                <a:spcPts val="0"/>
              </a:spcBef>
              <a:spcAft>
                <a:spcPts val="0"/>
              </a:spcAft>
              <a:buClrTx/>
              <a:buSzTx/>
              <a:buFontTx/>
              <a:buNone/>
              <a:tabLst/>
              <a:defRPr/>
            </a:pPr>
            <a:r>
              <a:rPr lang="en-US" sz="1200" b="0" baseline="0" dirty="0">
                <a:solidFill>
                  <a:schemeClr val="bg1"/>
                </a:solidFill>
              </a:rPr>
              <a:t>The school nurse team are also there to support our families. If you have any concerns regarding your child’s development, let us know. We may be able to sign post you in the direction of support with the help of the school community nurse team.</a:t>
            </a: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20</a:t>
            </a:fld>
            <a:endParaRPr lang="en-GB"/>
          </a:p>
        </p:txBody>
      </p:sp>
    </p:spTree>
    <p:extLst>
      <p:ext uri="{BB962C8B-B14F-4D97-AF65-F5344CB8AC3E}">
        <p14:creationId xmlns:p14="http://schemas.microsoft.com/office/powerpoint/2010/main" val="3758153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21</a:t>
            </a:fld>
            <a:endParaRPr lang="en-GB"/>
          </a:p>
        </p:txBody>
      </p:sp>
    </p:spTree>
    <p:extLst>
      <p:ext uri="{BB962C8B-B14F-4D97-AF65-F5344CB8AC3E}">
        <p14:creationId xmlns:p14="http://schemas.microsoft.com/office/powerpoint/2010/main" val="39617803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22</a:t>
            </a:fld>
            <a:endParaRPr lang="en-GB"/>
          </a:p>
        </p:txBody>
      </p:sp>
    </p:spTree>
    <p:extLst>
      <p:ext uri="{BB962C8B-B14F-4D97-AF65-F5344CB8AC3E}">
        <p14:creationId xmlns:p14="http://schemas.microsoft.com/office/powerpoint/2010/main" val="28857689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23</a:t>
            </a:fld>
            <a:endParaRPr lang="en-GB"/>
          </a:p>
        </p:txBody>
      </p:sp>
    </p:spTree>
    <p:extLst>
      <p:ext uri="{BB962C8B-B14F-4D97-AF65-F5344CB8AC3E}">
        <p14:creationId xmlns:p14="http://schemas.microsoft.com/office/powerpoint/2010/main" val="2510184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24</a:t>
            </a:fld>
            <a:endParaRPr lang="en-GB"/>
          </a:p>
        </p:txBody>
      </p:sp>
    </p:spTree>
    <p:extLst>
      <p:ext uri="{BB962C8B-B14F-4D97-AF65-F5344CB8AC3E}">
        <p14:creationId xmlns:p14="http://schemas.microsoft.com/office/powerpoint/2010/main" val="41557803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25</a:t>
            </a:fld>
            <a:endParaRPr lang="en-GB"/>
          </a:p>
        </p:txBody>
      </p:sp>
    </p:spTree>
    <p:extLst>
      <p:ext uri="{BB962C8B-B14F-4D97-AF65-F5344CB8AC3E}">
        <p14:creationId xmlns:p14="http://schemas.microsoft.com/office/powerpoint/2010/main" val="41075527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26</a:t>
            </a:fld>
            <a:endParaRPr lang="en-GB"/>
          </a:p>
        </p:txBody>
      </p:sp>
    </p:spTree>
    <p:extLst>
      <p:ext uri="{BB962C8B-B14F-4D97-AF65-F5344CB8AC3E}">
        <p14:creationId xmlns:p14="http://schemas.microsoft.com/office/powerpoint/2010/main" val="25924884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err="1"/>
              <a:t>CofE</a:t>
            </a:r>
            <a:r>
              <a:rPr lang="en-US" dirty="0"/>
              <a:t> is in addition to and complimenting</a:t>
            </a:r>
            <a:r>
              <a:rPr lang="en-US" baseline="0" dirty="0"/>
              <a:t> </a:t>
            </a:r>
            <a:r>
              <a:rPr lang="en-US" dirty="0"/>
              <a:t>our school’s learning</a:t>
            </a:r>
            <a:r>
              <a:rPr lang="en-US" baseline="0" dirty="0"/>
              <a:t> characteristics (Brave, Innovative, Collaborative and taking Ownership)</a:t>
            </a: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27</a:t>
            </a:fld>
            <a:endParaRPr lang="en-GB"/>
          </a:p>
        </p:txBody>
      </p:sp>
    </p:spTree>
    <p:extLst>
      <p:ext uri="{BB962C8B-B14F-4D97-AF65-F5344CB8AC3E}">
        <p14:creationId xmlns:p14="http://schemas.microsoft.com/office/powerpoint/2010/main" val="15872346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a:t>Our curriculum is delivered through engaging topics. There are 6 during the year</a:t>
            </a:r>
            <a:r>
              <a:rPr lang="en-US" baseline="0" dirty="0"/>
              <a:t> which begin with questions to promote the children’s curiosity. The children start by talking about what they know and what else they want to find out. This steers the learning as experiences are planned to support the children to make discoveries.</a:t>
            </a: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28</a:t>
            </a:fld>
            <a:endParaRPr lang="en-GB"/>
          </a:p>
        </p:txBody>
      </p:sp>
    </p:spTree>
    <p:extLst>
      <p:ext uri="{BB962C8B-B14F-4D97-AF65-F5344CB8AC3E}">
        <p14:creationId xmlns:p14="http://schemas.microsoft.com/office/powerpoint/2010/main" val="8385634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29</a:t>
            </a:fld>
            <a:endParaRPr lang="en-GB"/>
          </a:p>
        </p:txBody>
      </p:sp>
    </p:spTree>
    <p:extLst>
      <p:ext uri="{BB962C8B-B14F-4D97-AF65-F5344CB8AC3E}">
        <p14:creationId xmlns:p14="http://schemas.microsoft.com/office/powerpoint/2010/main" val="29741315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30</a:t>
            </a:fld>
            <a:endParaRPr lang="en-GB"/>
          </a:p>
        </p:txBody>
      </p:sp>
    </p:spTree>
    <p:extLst>
      <p:ext uri="{BB962C8B-B14F-4D97-AF65-F5344CB8AC3E}">
        <p14:creationId xmlns:p14="http://schemas.microsoft.com/office/powerpoint/2010/main" val="25957113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31</a:t>
            </a:fld>
            <a:endParaRPr lang="en-GB"/>
          </a:p>
        </p:txBody>
      </p:sp>
    </p:spTree>
    <p:extLst>
      <p:ext uri="{BB962C8B-B14F-4D97-AF65-F5344CB8AC3E}">
        <p14:creationId xmlns:p14="http://schemas.microsoft.com/office/powerpoint/2010/main" val="37007170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32</a:t>
            </a:fld>
            <a:endParaRPr lang="en-GB"/>
          </a:p>
        </p:txBody>
      </p:sp>
    </p:spTree>
    <p:extLst>
      <p:ext uri="{BB962C8B-B14F-4D97-AF65-F5344CB8AC3E}">
        <p14:creationId xmlns:p14="http://schemas.microsoft.com/office/powerpoint/2010/main" val="33396969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cannot emphasise enough the importance of reading for the children. Reading is prioritised</a:t>
            </a:r>
            <a:r>
              <a:rPr lang="en-GB" baseline="0" dirty="0"/>
              <a:t> at The Cambridge, including developing reading for pleasure, the joy of sharing books in addition to learning to read. During our topics, learning is based upon rich texts which the children listen to repeatedly. </a:t>
            </a:r>
          </a:p>
          <a:p>
            <a:r>
              <a:rPr lang="en-GB" baseline="0" dirty="0"/>
              <a:t>In the pack you received today, there is a summer reading record for you to complete every time you complete a reading–related activity together.  </a:t>
            </a:r>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33</a:t>
            </a:fld>
            <a:endParaRPr lang="en-GB"/>
          </a:p>
        </p:txBody>
      </p:sp>
    </p:spTree>
    <p:extLst>
      <p:ext uri="{BB962C8B-B14F-4D97-AF65-F5344CB8AC3E}">
        <p14:creationId xmlns:p14="http://schemas.microsoft.com/office/powerpoint/2010/main" val="293789169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34</a:t>
            </a:fld>
            <a:endParaRPr lang="en-GB"/>
          </a:p>
        </p:txBody>
      </p:sp>
    </p:spTree>
    <p:extLst>
      <p:ext uri="{BB962C8B-B14F-4D97-AF65-F5344CB8AC3E}">
        <p14:creationId xmlns:p14="http://schemas.microsoft.com/office/powerpoint/2010/main" val="6285846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35</a:t>
            </a:fld>
            <a:endParaRPr lang="en-GB"/>
          </a:p>
        </p:txBody>
      </p:sp>
    </p:spTree>
    <p:extLst>
      <p:ext uri="{BB962C8B-B14F-4D97-AF65-F5344CB8AC3E}">
        <p14:creationId xmlns:p14="http://schemas.microsoft.com/office/powerpoint/2010/main" val="30927185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36</a:t>
            </a:fld>
            <a:endParaRPr lang="en-GB"/>
          </a:p>
        </p:txBody>
      </p:sp>
    </p:spTree>
    <p:extLst>
      <p:ext uri="{BB962C8B-B14F-4D97-AF65-F5344CB8AC3E}">
        <p14:creationId xmlns:p14="http://schemas.microsoft.com/office/powerpoint/2010/main" val="23898055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28317E-CFF4-4E10-A92C-1E2974A7E732}" type="slidenum">
              <a:rPr lang="en-GB" smtClean="0"/>
              <a:t>37</a:t>
            </a:fld>
            <a:endParaRPr lang="en-GB"/>
          </a:p>
        </p:txBody>
      </p:sp>
    </p:spTree>
    <p:extLst>
      <p:ext uri="{BB962C8B-B14F-4D97-AF65-F5344CB8AC3E}">
        <p14:creationId xmlns:p14="http://schemas.microsoft.com/office/powerpoint/2010/main" val="44664427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38</a:t>
            </a:fld>
            <a:endParaRPr lang="en-GB"/>
          </a:p>
        </p:txBody>
      </p:sp>
    </p:spTree>
    <p:extLst>
      <p:ext uri="{BB962C8B-B14F-4D97-AF65-F5344CB8AC3E}">
        <p14:creationId xmlns:p14="http://schemas.microsoft.com/office/powerpoint/2010/main" val="19452831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39</a:t>
            </a:fld>
            <a:endParaRPr lang="en-GB"/>
          </a:p>
        </p:txBody>
      </p:sp>
    </p:spTree>
    <p:extLst>
      <p:ext uri="{BB962C8B-B14F-4D97-AF65-F5344CB8AC3E}">
        <p14:creationId xmlns:p14="http://schemas.microsoft.com/office/powerpoint/2010/main" val="399649239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40</a:t>
            </a:fld>
            <a:endParaRPr lang="en-GB"/>
          </a:p>
        </p:txBody>
      </p:sp>
    </p:spTree>
    <p:extLst>
      <p:ext uri="{BB962C8B-B14F-4D97-AF65-F5344CB8AC3E}">
        <p14:creationId xmlns:p14="http://schemas.microsoft.com/office/powerpoint/2010/main" val="344166509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41</a:t>
            </a:fld>
            <a:endParaRPr lang="en-GB"/>
          </a:p>
        </p:txBody>
      </p:sp>
    </p:spTree>
    <p:extLst>
      <p:ext uri="{BB962C8B-B14F-4D97-AF65-F5344CB8AC3E}">
        <p14:creationId xmlns:p14="http://schemas.microsoft.com/office/powerpoint/2010/main" val="41395005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42</a:t>
            </a:fld>
            <a:endParaRPr lang="en-GB"/>
          </a:p>
        </p:txBody>
      </p:sp>
    </p:spTree>
    <p:extLst>
      <p:ext uri="{BB962C8B-B14F-4D97-AF65-F5344CB8AC3E}">
        <p14:creationId xmlns:p14="http://schemas.microsoft.com/office/powerpoint/2010/main" val="291076443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D28317E-CFF4-4E10-A92C-1E2974A7E732}" type="slidenum">
              <a:rPr lang="en-GB" smtClean="0"/>
              <a:t>43</a:t>
            </a:fld>
            <a:endParaRPr lang="en-GB"/>
          </a:p>
        </p:txBody>
      </p:sp>
    </p:spTree>
    <p:extLst>
      <p:ext uri="{BB962C8B-B14F-4D97-AF65-F5344CB8AC3E}">
        <p14:creationId xmlns:p14="http://schemas.microsoft.com/office/powerpoint/2010/main" val="39637060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6A6115D-0D98-4297-98DD-C9039EE8AC88}"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277483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A6115D-0D98-4297-98DD-C9039EE8AC88}"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1523584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A6115D-0D98-4297-98DD-C9039EE8AC88}"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1602880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6A6115D-0D98-4297-98DD-C9039EE8AC88}" type="datetimeFigureOut">
              <a:rPr lang="en-GB" smtClean="0"/>
              <a:t>03/07/2025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18800240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6A6115D-0D98-4297-98DD-C9039EE8AC88}" type="datetimeFigureOut">
              <a:rPr lang="en-GB" smtClean="0"/>
              <a:t>03/07/2025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2154487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6A6115D-0D98-4297-98DD-C9039EE8AC88}" type="datetimeFigureOut">
              <a:rPr lang="en-GB" smtClean="0"/>
              <a:t>03/07/2025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458852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A6115D-0D98-4297-98DD-C9039EE8AC88}" type="datetimeFigureOut">
              <a:rPr lang="en-GB" smtClean="0"/>
              <a:t>03/07/2025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23882741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6A6115D-0D98-4297-98DD-C9039EE8AC88}" type="datetimeFigureOut">
              <a:rPr lang="en-GB" smtClean="0"/>
              <a:t>03/07/2025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3479395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6A6115D-0D98-4297-98DD-C9039EE8AC88}" type="datetimeFigureOut">
              <a:rPr lang="en-GB" smtClean="0"/>
              <a:t>03/07/2025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39091912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A6115D-0D98-4297-98DD-C9039EE8AC88}"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11571904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A6115D-0D98-4297-98DD-C9039EE8AC88}"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A28AAD-D45A-4085-BA11-F7FDFB6C70DB}" type="slidenum">
              <a:rPr lang="en-GB" smtClean="0"/>
              <a:t>‹#›</a:t>
            </a:fld>
            <a:endParaRPr lang="en-GB"/>
          </a:p>
        </p:txBody>
      </p:sp>
    </p:spTree>
    <p:extLst>
      <p:ext uri="{BB962C8B-B14F-4D97-AF65-F5344CB8AC3E}">
        <p14:creationId xmlns:p14="http://schemas.microsoft.com/office/powerpoint/2010/main" val="1703616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6115D-0D98-4297-98DD-C9039EE8AC88}" type="datetimeFigureOut">
              <a:rPr lang="en-GB" smtClean="0"/>
              <a:t>03/07/2025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A28AAD-D45A-4085-BA11-F7FDFB6C70DB}" type="slidenum">
              <a:rPr lang="en-GB" smtClean="0"/>
              <a:t>‹#›</a:t>
            </a:fld>
            <a:endParaRPr lang="en-GB"/>
          </a:p>
        </p:txBody>
      </p:sp>
    </p:spTree>
    <p:extLst>
      <p:ext uri="{BB962C8B-B14F-4D97-AF65-F5344CB8AC3E}">
        <p14:creationId xmlns:p14="http://schemas.microsoft.com/office/powerpoint/2010/main" val="30102016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13.jpg"/><Relationship Id="rId4" Type="http://schemas.openxmlformats.org/officeDocument/2006/relationships/image" Target="../media/image12.jp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4.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8AE72E2B-251B-4395-B1BD-907DD3653D05}"/>
              </a:ext>
            </a:extLst>
          </p:cNvPr>
          <p:cNvSpPr txBox="1"/>
          <p:nvPr/>
        </p:nvSpPr>
        <p:spPr>
          <a:xfrm>
            <a:off x="3550403" y="2283501"/>
            <a:ext cx="5091194" cy="4052033"/>
          </a:xfrm>
          <a:prstGeom prst="rect">
            <a:avLst/>
          </a:prstGeom>
          <a:solidFill>
            <a:schemeClr val="bg1"/>
          </a:solidFill>
        </p:spPr>
        <p:txBody>
          <a:bodyPr wrap="square" rtlCol="0">
            <a:spAutoFit/>
          </a:bodyPr>
          <a:lstStyle/>
          <a:p>
            <a:endParaRPr lang="en-GB" dirty="0"/>
          </a:p>
        </p:txBody>
      </p:sp>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32816" y="2617607"/>
            <a:ext cx="3926367" cy="3249159"/>
          </a:xfrm>
          <a:prstGeom prst="rect">
            <a:avLst/>
          </a:prstGeom>
          <a:noFill/>
          <a:ln>
            <a:noFill/>
          </a:ln>
        </p:spPr>
      </p:pic>
      <p:sp>
        <p:nvSpPr>
          <p:cNvPr id="4" name="TextBox 3"/>
          <p:cNvSpPr txBox="1"/>
          <p:nvPr/>
        </p:nvSpPr>
        <p:spPr>
          <a:xfrm>
            <a:off x="-225963" y="442593"/>
            <a:ext cx="11971606" cy="1323439"/>
          </a:xfrm>
          <a:prstGeom prst="rect">
            <a:avLst/>
          </a:prstGeom>
          <a:noFill/>
        </p:spPr>
        <p:txBody>
          <a:bodyPr wrap="square" rtlCol="0">
            <a:spAutoFit/>
          </a:bodyPr>
          <a:lstStyle/>
          <a:p>
            <a:pPr algn="ctr"/>
            <a:r>
              <a:rPr lang="en-GB" sz="8000" dirty="0">
                <a:solidFill>
                  <a:srgbClr val="7030A0"/>
                </a:solidFill>
              </a:rPr>
              <a:t>Welcome</a:t>
            </a:r>
          </a:p>
        </p:txBody>
      </p:sp>
    </p:spTree>
    <p:extLst>
      <p:ext uri="{BB962C8B-B14F-4D97-AF65-F5344CB8AC3E}">
        <p14:creationId xmlns:p14="http://schemas.microsoft.com/office/powerpoint/2010/main" val="19827355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12542" y="434478"/>
            <a:ext cx="11971606" cy="1323439"/>
          </a:xfrm>
          <a:prstGeom prst="rect">
            <a:avLst/>
          </a:prstGeom>
          <a:noFill/>
        </p:spPr>
        <p:txBody>
          <a:bodyPr wrap="square" rtlCol="0">
            <a:spAutoFit/>
          </a:bodyPr>
          <a:lstStyle/>
          <a:p>
            <a:pPr algn="ctr"/>
            <a:r>
              <a:rPr lang="en-GB" sz="8000" dirty="0">
                <a:solidFill>
                  <a:srgbClr val="7030A0"/>
                </a:solidFill>
              </a:rPr>
              <a:t>Welcome</a:t>
            </a:r>
          </a:p>
        </p:txBody>
      </p:sp>
      <p:sp>
        <p:nvSpPr>
          <p:cNvPr id="5" name="TextBox 4"/>
          <p:cNvSpPr txBox="1"/>
          <p:nvPr/>
        </p:nvSpPr>
        <p:spPr>
          <a:xfrm>
            <a:off x="533877" y="2510093"/>
            <a:ext cx="11338560" cy="2477601"/>
          </a:xfrm>
          <a:prstGeom prst="rect">
            <a:avLst/>
          </a:prstGeom>
          <a:noFill/>
        </p:spPr>
        <p:txBody>
          <a:bodyPr wrap="square" rtlCol="0">
            <a:spAutoFit/>
          </a:bodyPr>
          <a:lstStyle/>
          <a:p>
            <a:r>
              <a:rPr lang="en-US" sz="3500" b="1" dirty="0">
                <a:solidFill>
                  <a:schemeClr val="bg1"/>
                </a:solidFill>
              </a:rPr>
              <a:t>Our aim:</a:t>
            </a:r>
          </a:p>
          <a:p>
            <a:endParaRPr lang="en-US" sz="1500" b="1" dirty="0">
              <a:solidFill>
                <a:schemeClr val="bg1"/>
              </a:solidFill>
            </a:endParaRPr>
          </a:p>
          <a:p>
            <a:pPr marL="457200" indent="-457200">
              <a:buFont typeface="Arial" panose="020B0604020202020204" pitchFamily="34" charset="0"/>
              <a:buChar char="•"/>
            </a:pPr>
            <a:r>
              <a:rPr lang="en-US" sz="3500" b="1" dirty="0">
                <a:solidFill>
                  <a:schemeClr val="bg1"/>
                </a:solidFill>
              </a:rPr>
              <a:t>Share our vision</a:t>
            </a:r>
          </a:p>
          <a:p>
            <a:pPr marL="457200" indent="-457200">
              <a:buFont typeface="Arial" panose="020B0604020202020204" pitchFamily="34" charset="0"/>
              <a:buChar char="•"/>
            </a:pPr>
            <a:r>
              <a:rPr lang="en-US" sz="3500" b="1" dirty="0">
                <a:solidFill>
                  <a:schemeClr val="bg1"/>
                </a:solidFill>
              </a:rPr>
              <a:t>Provide information regarding transition and school life</a:t>
            </a:r>
          </a:p>
          <a:p>
            <a:pPr marL="457200" indent="-457200">
              <a:buFont typeface="Arial" panose="020B0604020202020204" pitchFamily="34" charset="0"/>
              <a:buChar char="•"/>
            </a:pPr>
            <a:r>
              <a:rPr lang="en-US" sz="3500" b="1" dirty="0">
                <a:solidFill>
                  <a:schemeClr val="bg1"/>
                </a:solidFill>
              </a:rPr>
              <a:t>Provide opportunity to answer any questions</a:t>
            </a:r>
          </a:p>
        </p:txBody>
      </p:sp>
    </p:spTree>
    <p:extLst>
      <p:ext uri="{BB962C8B-B14F-4D97-AF65-F5344CB8AC3E}">
        <p14:creationId xmlns:p14="http://schemas.microsoft.com/office/powerpoint/2010/main" val="40232502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12542" y="434478"/>
            <a:ext cx="11971606" cy="1323439"/>
          </a:xfrm>
          <a:prstGeom prst="rect">
            <a:avLst/>
          </a:prstGeom>
          <a:noFill/>
        </p:spPr>
        <p:txBody>
          <a:bodyPr wrap="square" rtlCol="0">
            <a:spAutoFit/>
          </a:bodyPr>
          <a:lstStyle/>
          <a:p>
            <a:pPr algn="ctr"/>
            <a:r>
              <a:rPr lang="en-GB" sz="8000" dirty="0">
                <a:solidFill>
                  <a:srgbClr val="7030A0"/>
                </a:solidFill>
              </a:rPr>
              <a:t>Welcome</a:t>
            </a:r>
          </a:p>
        </p:txBody>
      </p:sp>
      <p:sp>
        <p:nvSpPr>
          <p:cNvPr id="5" name="TextBox 4"/>
          <p:cNvSpPr txBox="1"/>
          <p:nvPr/>
        </p:nvSpPr>
        <p:spPr>
          <a:xfrm>
            <a:off x="346416" y="1925654"/>
            <a:ext cx="11338560" cy="5324535"/>
          </a:xfrm>
          <a:prstGeom prst="rect">
            <a:avLst/>
          </a:prstGeom>
          <a:noFill/>
        </p:spPr>
        <p:txBody>
          <a:bodyPr wrap="square" rtlCol="0">
            <a:spAutoFit/>
          </a:bodyPr>
          <a:lstStyle/>
          <a:p>
            <a:pPr algn="ctr"/>
            <a:r>
              <a:rPr lang="en-US" sz="2800" b="1" dirty="0">
                <a:solidFill>
                  <a:schemeClr val="bg1"/>
                </a:solidFill>
              </a:rPr>
              <a:t>We, as parents, staff and children, make up the school community.</a:t>
            </a:r>
            <a:endParaRPr lang="en-US" sz="3000" b="1" dirty="0">
              <a:solidFill>
                <a:schemeClr val="bg1"/>
              </a:solidFill>
            </a:endParaRPr>
          </a:p>
          <a:p>
            <a:pPr algn="ctr"/>
            <a:endParaRPr lang="en-US" sz="1500" b="1" dirty="0">
              <a:solidFill>
                <a:schemeClr val="bg1"/>
              </a:solidFill>
            </a:endParaRPr>
          </a:p>
          <a:p>
            <a:pPr algn="ctr"/>
            <a:r>
              <a:rPr lang="en-US" sz="2800" b="1" dirty="0">
                <a:solidFill>
                  <a:schemeClr val="bg1"/>
                </a:solidFill>
              </a:rPr>
              <a:t>If we work together, communicate and model the school values at home, at school and in the community, every child will have the opportunity to achieve their hopes and dreams. </a:t>
            </a:r>
          </a:p>
          <a:p>
            <a:pPr algn="ctr"/>
            <a:endParaRPr lang="en-US" sz="1500" b="1" dirty="0">
              <a:solidFill>
                <a:schemeClr val="bg1"/>
              </a:solidFill>
            </a:endParaRPr>
          </a:p>
          <a:p>
            <a:pPr algn="ctr"/>
            <a:r>
              <a:rPr lang="en-US" sz="2800" b="1" dirty="0">
                <a:solidFill>
                  <a:schemeClr val="bg1"/>
                </a:solidFill>
              </a:rPr>
              <a:t>Their positive primary school experience will be one of a kind and will stay with them as they continue on their journey through life.</a:t>
            </a:r>
          </a:p>
          <a:p>
            <a:pPr algn="ctr"/>
            <a:endParaRPr lang="en-US" sz="1500" b="1" dirty="0">
              <a:solidFill>
                <a:schemeClr val="bg1"/>
              </a:solidFill>
            </a:endParaRPr>
          </a:p>
          <a:p>
            <a:pPr algn="ctr"/>
            <a:r>
              <a:rPr lang="en-US" sz="2800" b="1" dirty="0">
                <a:solidFill>
                  <a:schemeClr val="bg1"/>
                </a:solidFill>
              </a:rPr>
              <a:t>The staff at The Cambridge Primary are united: </a:t>
            </a:r>
            <a:r>
              <a:rPr lang="en-US" sz="2800" b="1" dirty="0">
                <a:solidFill>
                  <a:schemeClr val="accent4">
                    <a:lumMod val="40000"/>
                    <a:lumOff val="60000"/>
                  </a:schemeClr>
                </a:solidFill>
              </a:rPr>
              <a:t>we want the best for your child</a:t>
            </a:r>
            <a:r>
              <a:rPr lang="en-US" sz="2800" b="1" dirty="0">
                <a:solidFill>
                  <a:schemeClr val="bg1"/>
                </a:solidFill>
              </a:rPr>
              <a:t>. Our aim is to work with you to get to know your child so we can support them to achieve all they are capable of. </a:t>
            </a:r>
          </a:p>
          <a:p>
            <a:pPr algn="ctr"/>
            <a:r>
              <a:rPr lang="en-US" sz="3000" b="1" dirty="0">
                <a:solidFill>
                  <a:schemeClr val="bg1"/>
                </a:solidFill>
              </a:rPr>
              <a:t> </a:t>
            </a:r>
          </a:p>
        </p:txBody>
      </p:sp>
    </p:spTree>
    <p:extLst>
      <p:ext uri="{BB962C8B-B14F-4D97-AF65-F5344CB8AC3E}">
        <p14:creationId xmlns:p14="http://schemas.microsoft.com/office/powerpoint/2010/main" val="367227060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12542" y="434478"/>
            <a:ext cx="11971606" cy="1323439"/>
          </a:xfrm>
          <a:prstGeom prst="rect">
            <a:avLst/>
          </a:prstGeom>
          <a:noFill/>
        </p:spPr>
        <p:txBody>
          <a:bodyPr wrap="square" rtlCol="0">
            <a:spAutoFit/>
          </a:bodyPr>
          <a:lstStyle/>
          <a:p>
            <a:pPr algn="ctr"/>
            <a:r>
              <a:rPr lang="en-GB" sz="8000" dirty="0">
                <a:solidFill>
                  <a:srgbClr val="7030A0"/>
                </a:solidFill>
              </a:rPr>
              <a:t>Welcome</a:t>
            </a:r>
          </a:p>
        </p:txBody>
      </p:sp>
      <p:sp>
        <p:nvSpPr>
          <p:cNvPr id="5" name="TextBox 4"/>
          <p:cNvSpPr txBox="1"/>
          <p:nvPr/>
        </p:nvSpPr>
        <p:spPr>
          <a:xfrm>
            <a:off x="407963" y="2082018"/>
            <a:ext cx="11338560" cy="954107"/>
          </a:xfrm>
          <a:prstGeom prst="rect">
            <a:avLst/>
          </a:prstGeom>
          <a:noFill/>
        </p:spPr>
        <p:txBody>
          <a:bodyPr wrap="square" rtlCol="0">
            <a:spAutoFit/>
          </a:bodyPr>
          <a:lstStyle/>
          <a:p>
            <a:pPr algn="ctr"/>
            <a:r>
              <a:rPr lang="en-US" sz="2800" b="1" dirty="0">
                <a:solidFill>
                  <a:schemeClr val="bg1"/>
                </a:solidFill>
              </a:rPr>
              <a:t>It will take your child time to adjust. </a:t>
            </a:r>
          </a:p>
          <a:p>
            <a:pPr algn="ctr"/>
            <a:endParaRPr lang="en-US" sz="2800" b="1" dirty="0">
              <a:solidFill>
                <a:schemeClr val="bg1"/>
              </a:solidFill>
            </a:endParaRPr>
          </a:p>
        </p:txBody>
      </p:sp>
      <p:pic>
        <p:nvPicPr>
          <p:cNvPr id="6" name="Picture 5" descr="Behind the Veil:: Endurance in Chaos"/>
          <p:cNvPicPr/>
          <p:nvPr/>
        </p:nvPicPr>
        <p:blipFill>
          <a:blip r:embed="rId4">
            <a:extLst>
              <a:ext uri="{28A0092B-C50C-407E-A947-70E740481C1C}">
                <a14:useLocalDpi xmlns:a14="http://schemas.microsoft.com/office/drawing/2010/main" val="0"/>
              </a:ext>
            </a:extLst>
          </a:blip>
          <a:srcRect/>
          <a:stretch>
            <a:fillRect/>
          </a:stretch>
        </p:blipFill>
        <p:spPr bwMode="auto">
          <a:xfrm>
            <a:off x="3289094" y="2680204"/>
            <a:ext cx="5467631" cy="3989537"/>
          </a:xfrm>
          <a:prstGeom prst="rect">
            <a:avLst/>
          </a:prstGeom>
          <a:noFill/>
          <a:ln>
            <a:noFill/>
          </a:ln>
        </p:spPr>
      </p:pic>
      <p:sp>
        <p:nvSpPr>
          <p:cNvPr id="8" name="TextBox 7">
            <a:extLst>
              <a:ext uri="{FF2B5EF4-FFF2-40B4-BE49-F238E27FC236}">
                <a16:creationId xmlns:a16="http://schemas.microsoft.com/office/drawing/2014/main" id="{F3B36E5B-1ECF-4934-B984-7A028D0DBE16}"/>
              </a:ext>
            </a:extLst>
          </p:cNvPr>
          <p:cNvSpPr txBox="1"/>
          <p:nvPr/>
        </p:nvSpPr>
        <p:spPr>
          <a:xfrm>
            <a:off x="299296" y="3036125"/>
            <a:ext cx="2478258" cy="2585323"/>
          </a:xfrm>
          <a:prstGeom prst="rect">
            <a:avLst/>
          </a:prstGeom>
          <a:noFill/>
        </p:spPr>
        <p:txBody>
          <a:bodyPr wrap="square">
            <a:spAutoFit/>
          </a:bodyPr>
          <a:lstStyle/>
          <a:p>
            <a:pPr algn="ctr"/>
            <a:r>
              <a:rPr lang="en-US" sz="1800" b="1" dirty="0">
                <a:solidFill>
                  <a:schemeClr val="bg1"/>
                </a:solidFill>
              </a:rPr>
              <a:t>Many children take this in their stride. Some are good at explaining things to you, telling you about their day. Others find it overwhelming and this can be expressed in different ways.</a:t>
            </a:r>
          </a:p>
        </p:txBody>
      </p:sp>
      <p:sp>
        <p:nvSpPr>
          <p:cNvPr id="10" name="TextBox 9">
            <a:extLst>
              <a:ext uri="{FF2B5EF4-FFF2-40B4-BE49-F238E27FC236}">
                <a16:creationId xmlns:a16="http://schemas.microsoft.com/office/drawing/2014/main" id="{83C9D4B8-A8D9-4EA7-B168-1BC6E867E3F6}"/>
              </a:ext>
            </a:extLst>
          </p:cNvPr>
          <p:cNvSpPr txBox="1"/>
          <p:nvPr/>
        </p:nvSpPr>
        <p:spPr>
          <a:xfrm>
            <a:off x="9486476" y="3036124"/>
            <a:ext cx="2151380" cy="2585323"/>
          </a:xfrm>
          <a:prstGeom prst="rect">
            <a:avLst/>
          </a:prstGeom>
          <a:noFill/>
        </p:spPr>
        <p:txBody>
          <a:bodyPr wrap="square">
            <a:spAutoFit/>
          </a:bodyPr>
          <a:lstStyle/>
          <a:p>
            <a:pPr algn="ctr"/>
            <a:r>
              <a:rPr lang="en-US" sz="1800" b="1" dirty="0">
                <a:solidFill>
                  <a:schemeClr val="bg1"/>
                </a:solidFill>
              </a:rPr>
              <a:t>All we ask is that you talk to us – let’s work together to make this a positive start to what will be an incredible journey at The Cambridge Primary School.</a:t>
            </a:r>
            <a:endParaRPr lang="en-GB" sz="1800" b="1" dirty="0">
              <a:solidFill>
                <a:schemeClr val="bg1"/>
              </a:solidFill>
            </a:endParaRPr>
          </a:p>
        </p:txBody>
      </p:sp>
    </p:spTree>
    <p:extLst>
      <p:ext uri="{BB962C8B-B14F-4D97-AF65-F5344CB8AC3E}">
        <p14:creationId xmlns:p14="http://schemas.microsoft.com/office/powerpoint/2010/main" val="29712084"/>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872196" y="434478"/>
            <a:ext cx="11211951" cy="1323439"/>
          </a:xfrm>
          <a:prstGeom prst="rect">
            <a:avLst/>
          </a:prstGeom>
          <a:noFill/>
        </p:spPr>
        <p:txBody>
          <a:bodyPr wrap="square" rtlCol="0">
            <a:spAutoFit/>
          </a:bodyPr>
          <a:lstStyle/>
          <a:p>
            <a:pPr algn="ctr"/>
            <a:r>
              <a:rPr lang="en-GB" sz="8000" dirty="0">
                <a:solidFill>
                  <a:srgbClr val="7030A0"/>
                </a:solidFill>
              </a:rPr>
              <a:t>Who is who?</a:t>
            </a:r>
          </a:p>
        </p:txBody>
      </p:sp>
      <p:sp>
        <p:nvSpPr>
          <p:cNvPr id="14" name="TextBox 13"/>
          <p:cNvSpPr txBox="1"/>
          <p:nvPr/>
        </p:nvSpPr>
        <p:spPr>
          <a:xfrm>
            <a:off x="1181289" y="4939275"/>
            <a:ext cx="1880390" cy="738664"/>
          </a:xfrm>
          <a:prstGeom prst="rect">
            <a:avLst/>
          </a:prstGeom>
          <a:noFill/>
        </p:spPr>
        <p:txBody>
          <a:bodyPr wrap="square" rtlCol="0">
            <a:spAutoFit/>
          </a:bodyPr>
          <a:lstStyle/>
          <a:p>
            <a:pPr algn="ctr"/>
            <a:r>
              <a:rPr lang="en-GB" sz="2400" b="1" dirty="0">
                <a:solidFill>
                  <a:srgbClr val="7030A0"/>
                </a:solidFill>
              </a:rPr>
              <a:t>Mrs Bridge</a:t>
            </a:r>
          </a:p>
          <a:p>
            <a:pPr algn="ctr"/>
            <a:r>
              <a:rPr lang="en-GB" b="1" i="1" dirty="0">
                <a:solidFill>
                  <a:srgbClr val="7030A0"/>
                </a:solidFill>
              </a:rPr>
              <a:t>Learning Support</a:t>
            </a:r>
          </a:p>
        </p:txBody>
      </p:sp>
      <p:sp>
        <p:nvSpPr>
          <p:cNvPr id="21" name="TextBox 20"/>
          <p:cNvSpPr txBox="1"/>
          <p:nvPr/>
        </p:nvSpPr>
        <p:spPr>
          <a:xfrm>
            <a:off x="8940810" y="5108552"/>
            <a:ext cx="1880390" cy="400110"/>
          </a:xfrm>
          <a:prstGeom prst="rect">
            <a:avLst/>
          </a:prstGeom>
          <a:noFill/>
        </p:spPr>
        <p:txBody>
          <a:bodyPr wrap="square" rtlCol="0">
            <a:spAutoFit/>
          </a:bodyPr>
          <a:lstStyle/>
          <a:p>
            <a:pPr algn="ctr"/>
            <a:r>
              <a:rPr lang="en-GB" sz="2000" b="1" i="1" dirty="0">
                <a:solidFill>
                  <a:srgbClr val="7030A0"/>
                </a:solidFill>
              </a:rPr>
              <a:t>HC3S Cook</a:t>
            </a:r>
          </a:p>
        </p:txBody>
      </p:sp>
      <p:sp>
        <p:nvSpPr>
          <p:cNvPr id="43" name="TextBox 42"/>
          <p:cNvSpPr txBox="1"/>
          <p:nvPr/>
        </p:nvSpPr>
        <p:spPr>
          <a:xfrm>
            <a:off x="1970310" y="5612271"/>
            <a:ext cx="1880390" cy="738664"/>
          </a:xfrm>
          <a:prstGeom prst="rect">
            <a:avLst/>
          </a:prstGeom>
          <a:noFill/>
        </p:spPr>
        <p:txBody>
          <a:bodyPr wrap="square" rtlCol="0">
            <a:spAutoFit/>
          </a:bodyPr>
          <a:lstStyle/>
          <a:p>
            <a:pPr algn="ctr"/>
            <a:r>
              <a:rPr lang="en-GB" sz="1400" b="1" dirty="0">
                <a:solidFill>
                  <a:srgbClr val="7030A0"/>
                </a:solidFill>
              </a:rPr>
              <a:t>Mrs Griffiths</a:t>
            </a:r>
          </a:p>
          <a:p>
            <a:pPr algn="ctr"/>
            <a:r>
              <a:rPr lang="en-GB" sz="1400" b="1" i="1" dirty="0">
                <a:solidFill>
                  <a:srgbClr val="7030A0"/>
                </a:solidFill>
              </a:rPr>
              <a:t>Learning </a:t>
            </a:r>
          </a:p>
          <a:p>
            <a:pPr algn="ctr"/>
            <a:r>
              <a:rPr lang="en-GB" sz="1400" b="1" i="1" dirty="0">
                <a:solidFill>
                  <a:srgbClr val="7030A0"/>
                </a:solidFill>
              </a:rPr>
              <a:t>Support (R)</a:t>
            </a:r>
          </a:p>
        </p:txBody>
      </p:sp>
      <p:sp>
        <p:nvSpPr>
          <p:cNvPr id="49" name="TextBox 48"/>
          <p:cNvSpPr txBox="1"/>
          <p:nvPr/>
        </p:nvSpPr>
        <p:spPr>
          <a:xfrm>
            <a:off x="4488195" y="5608528"/>
            <a:ext cx="1880390" cy="738664"/>
          </a:xfrm>
          <a:prstGeom prst="rect">
            <a:avLst/>
          </a:prstGeom>
          <a:noFill/>
        </p:spPr>
        <p:txBody>
          <a:bodyPr wrap="square" rtlCol="0">
            <a:spAutoFit/>
          </a:bodyPr>
          <a:lstStyle/>
          <a:p>
            <a:pPr algn="ctr"/>
            <a:r>
              <a:rPr lang="en-GB" sz="1400" b="1" dirty="0">
                <a:solidFill>
                  <a:srgbClr val="7030A0"/>
                </a:solidFill>
              </a:rPr>
              <a:t>Mrs Bridge</a:t>
            </a:r>
          </a:p>
          <a:p>
            <a:pPr algn="ctr"/>
            <a:r>
              <a:rPr lang="en-GB" sz="1400" b="1" i="1" dirty="0">
                <a:solidFill>
                  <a:srgbClr val="7030A0"/>
                </a:solidFill>
              </a:rPr>
              <a:t>Learning </a:t>
            </a:r>
          </a:p>
          <a:p>
            <a:pPr algn="ctr"/>
            <a:r>
              <a:rPr lang="en-GB" sz="1400" b="1" i="1" dirty="0">
                <a:solidFill>
                  <a:srgbClr val="7030A0"/>
                </a:solidFill>
              </a:rPr>
              <a:t>Support (R)</a:t>
            </a:r>
          </a:p>
        </p:txBody>
      </p:sp>
      <p:sp>
        <p:nvSpPr>
          <p:cNvPr id="52" name="TextBox 51"/>
          <p:cNvSpPr txBox="1"/>
          <p:nvPr/>
        </p:nvSpPr>
        <p:spPr>
          <a:xfrm>
            <a:off x="5758073" y="5614418"/>
            <a:ext cx="1880390" cy="738664"/>
          </a:xfrm>
          <a:prstGeom prst="rect">
            <a:avLst/>
          </a:prstGeom>
          <a:noFill/>
        </p:spPr>
        <p:txBody>
          <a:bodyPr wrap="square" rtlCol="0">
            <a:spAutoFit/>
          </a:bodyPr>
          <a:lstStyle/>
          <a:p>
            <a:pPr algn="ctr"/>
            <a:r>
              <a:rPr lang="en-GB" sz="1400" b="1" dirty="0">
                <a:solidFill>
                  <a:srgbClr val="7030A0"/>
                </a:solidFill>
              </a:rPr>
              <a:t>Mrs Dimmer</a:t>
            </a:r>
          </a:p>
          <a:p>
            <a:pPr algn="ctr"/>
            <a:r>
              <a:rPr lang="en-GB" sz="1400" b="1" i="1" dirty="0">
                <a:solidFill>
                  <a:srgbClr val="7030A0"/>
                </a:solidFill>
              </a:rPr>
              <a:t>Learning </a:t>
            </a:r>
          </a:p>
          <a:p>
            <a:pPr algn="ctr"/>
            <a:r>
              <a:rPr lang="en-GB" sz="1400" b="1" i="1" dirty="0">
                <a:solidFill>
                  <a:srgbClr val="7030A0"/>
                </a:solidFill>
              </a:rPr>
              <a:t>Support (R)</a:t>
            </a:r>
          </a:p>
        </p:txBody>
      </p:sp>
      <p:sp>
        <p:nvSpPr>
          <p:cNvPr id="58" name="TextBox 57"/>
          <p:cNvSpPr txBox="1"/>
          <p:nvPr/>
        </p:nvSpPr>
        <p:spPr>
          <a:xfrm>
            <a:off x="8284907" y="5592496"/>
            <a:ext cx="1880390" cy="738664"/>
          </a:xfrm>
          <a:prstGeom prst="rect">
            <a:avLst/>
          </a:prstGeom>
          <a:noFill/>
        </p:spPr>
        <p:txBody>
          <a:bodyPr wrap="square" rtlCol="0">
            <a:spAutoFit/>
          </a:bodyPr>
          <a:lstStyle/>
          <a:p>
            <a:pPr algn="ctr"/>
            <a:r>
              <a:rPr lang="en-GB" sz="1400" b="1" dirty="0">
                <a:solidFill>
                  <a:srgbClr val="7030A0"/>
                </a:solidFill>
              </a:rPr>
              <a:t>Mrs Hopwood</a:t>
            </a:r>
          </a:p>
          <a:p>
            <a:pPr algn="ctr"/>
            <a:r>
              <a:rPr lang="en-GB" sz="1400" b="1" i="1" dirty="0">
                <a:solidFill>
                  <a:srgbClr val="7030A0"/>
                </a:solidFill>
              </a:rPr>
              <a:t>Learning </a:t>
            </a:r>
          </a:p>
          <a:p>
            <a:pPr algn="ctr"/>
            <a:r>
              <a:rPr lang="en-GB" sz="1400" b="1" i="1" dirty="0">
                <a:solidFill>
                  <a:srgbClr val="7030A0"/>
                </a:solidFill>
              </a:rPr>
              <a:t>Support (Y1)</a:t>
            </a:r>
          </a:p>
        </p:txBody>
      </p:sp>
      <p:sp>
        <p:nvSpPr>
          <p:cNvPr id="5" name="TextBox 4"/>
          <p:cNvSpPr txBox="1"/>
          <p:nvPr/>
        </p:nvSpPr>
        <p:spPr>
          <a:xfrm>
            <a:off x="627152" y="1757917"/>
            <a:ext cx="11105669" cy="6109365"/>
          </a:xfrm>
          <a:prstGeom prst="rect">
            <a:avLst/>
          </a:prstGeom>
          <a:noFill/>
        </p:spPr>
        <p:txBody>
          <a:bodyPr wrap="square" rtlCol="0">
            <a:spAutoFit/>
          </a:bodyPr>
          <a:lstStyle/>
          <a:p>
            <a:pPr>
              <a:lnSpc>
                <a:spcPct val="150000"/>
              </a:lnSpc>
            </a:pPr>
            <a:r>
              <a:rPr lang="en-US" sz="3000" b="1" dirty="0" err="1">
                <a:solidFill>
                  <a:schemeClr val="bg1"/>
                </a:solidFill>
              </a:rPr>
              <a:t>Mrs</a:t>
            </a:r>
            <a:r>
              <a:rPr lang="en-US" sz="3000" b="1" dirty="0">
                <a:solidFill>
                  <a:schemeClr val="bg1"/>
                </a:solidFill>
              </a:rPr>
              <a:t> Kennedy – Executive Head Teacher</a:t>
            </a:r>
          </a:p>
          <a:p>
            <a:pPr>
              <a:lnSpc>
                <a:spcPct val="150000"/>
              </a:lnSpc>
            </a:pPr>
            <a:r>
              <a:rPr lang="en-US" sz="3000" b="1" dirty="0">
                <a:solidFill>
                  <a:schemeClr val="bg1"/>
                </a:solidFill>
              </a:rPr>
              <a:t>Miss Tancock – Head of School &amp; DSL  </a:t>
            </a:r>
          </a:p>
          <a:p>
            <a:pPr>
              <a:lnSpc>
                <a:spcPct val="150000"/>
              </a:lnSpc>
            </a:pPr>
            <a:r>
              <a:rPr lang="en-US" sz="3000" b="1" dirty="0" err="1">
                <a:solidFill>
                  <a:schemeClr val="bg1"/>
                </a:solidFill>
              </a:rPr>
              <a:t>Mrs</a:t>
            </a:r>
            <a:r>
              <a:rPr lang="en-US" sz="3000" b="1" dirty="0">
                <a:solidFill>
                  <a:schemeClr val="bg1"/>
                </a:solidFill>
              </a:rPr>
              <a:t> Edwards - Assistant Head Teacher (Lower School)</a:t>
            </a:r>
            <a:r>
              <a:rPr lang="en-US" sz="3200" i="1" dirty="0">
                <a:solidFill>
                  <a:schemeClr val="accent4"/>
                </a:solidFill>
              </a:rPr>
              <a:t> </a:t>
            </a:r>
            <a:r>
              <a:rPr lang="en-US" sz="2000" i="1" dirty="0">
                <a:solidFill>
                  <a:schemeClr val="accent4"/>
                </a:solidFill>
              </a:rPr>
              <a:t>(lowerschool@cambridgeschool.hants.sch.uk)</a:t>
            </a:r>
          </a:p>
          <a:p>
            <a:pPr>
              <a:lnSpc>
                <a:spcPct val="150000"/>
              </a:lnSpc>
            </a:pPr>
            <a:r>
              <a:rPr lang="en-US" sz="3000" b="1" dirty="0">
                <a:solidFill>
                  <a:schemeClr val="bg1"/>
                </a:solidFill>
              </a:rPr>
              <a:t>Miss Holmes – Assistant Head Teacher (Upper School)</a:t>
            </a:r>
          </a:p>
          <a:p>
            <a:pPr>
              <a:lnSpc>
                <a:spcPct val="150000"/>
              </a:lnSpc>
            </a:pPr>
            <a:r>
              <a:rPr lang="en-US" sz="3000" b="1" dirty="0" err="1">
                <a:solidFill>
                  <a:schemeClr val="bg1"/>
                </a:solidFill>
              </a:rPr>
              <a:t>Mr</a:t>
            </a:r>
            <a:r>
              <a:rPr lang="en-US" sz="3000" b="1" dirty="0">
                <a:solidFill>
                  <a:schemeClr val="bg1"/>
                </a:solidFill>
              </a:rPr>
              <a:t> Tomlinson – Assistant Head Teacher &amp; SENCO</a:t>
            </a:r>
          </a:p>
          <a:p>
            <a:pPr>
              <a:lnSpc>
                <a:spcPct val="150000"/>
              </a:lnSpc>
            </a:pPr>
            <a:r>
              <a:rPr lang="en-US" sz="3000" b="1" dirty="0">
                <a:solidFill>
                  <a:schemeClr val="bg1"/>
                </a:solidFill>
              </a:rPr>
              <a:t>Miss Gray &amp; Miss Carey – Receptionist &amp; Admin Assistant</a:t>
            </a:r>
          </a:p>
          <a:p>
            <a:r>
              <a:rPr lang="en-US" sz="2000" i="1" dirty="0">
                <a:solidFill>
                  <a:schemeClr val="accent4"/>
                </a:solidFill>
              </a:rPr>
              <a:t>(info@cambridgeschool.hants.sch.uk)</a:t>
            </a:r>
          </a:p>
          <a:p>
            <a:endParaRPr lang="en-US" sz="2000" i="1" dirty="0">
              <a:solidFill>
                <a:schemeClr val="accent4"/>
              </a:solidFill>
            </a:endParaRPr>
          </a:p>
          <a:p>
            <a:pPr algn="ctr"/>
            <a:r>
              <a:rPr lang="en-US" sz="3000" b="1" dirty="0">
                <a:solidFill>
                  <a:schemeClr val="bg1"/>
                </a:solidFill>
              </a:rPr>
              <a:t>Miss Faul – Oak Class Teacher     Miss Boyer – Willow Class Teacher</a:t>
            </a:r>
          </a:p>
          <a:p>
            <a:endParaRPr lang="en-GB" dirty="0"/>
          </a:p>
        </p:txBody>
      </p:sp>
    </p:spTree>
    <p:extLst>
      <p:ext uri="{BB962C8B-B14F-4D97-AF65-F5344CB8AC3E}">
        <p14:creationId xmlns:p14="http://schemas.microsoft.com/office/powerpoint/2010/main" val="108646195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872196" y="434478"/>
            <a:ext cx="11211951" cy="1323439"/>
          </a:xfrm>
          <a:prstGeom prst="rect">
            <a:avLst/>
          </a:prstGeom>
          <a:noFill/>
        </p:spPr>
        <p:txBody>
          <a:bodyPr wrap="square" rtlCol="0">
            <a:spAutoFit/>
          </a:bodyPr>
          <a:lstStyle/>
          <a:p>
            <a:pPr algn="ctr"/>
            <a:r>
              <a:rPr lang="en-GB" sz="8000" dirty="0">
                <a:solidFill>
                  <a:srgbClr val="7030A0"/>
                </a:solidFill>
              </a:rPr>
              <a:t>Who is who?</a:t>
            </a:r>
          </a:p>
        </p:txBody>
      </p:sp>
      <p:sp>
        <p:nvSpPr>
          <p:cNvPr id="14" name="TextBox 13"/>
          <p:cNvSpPr txBox="1"/>
          <p:nvPr/>
        </p:nvSpPr>
        <p:spPr>
          <a:xfrm>
            <a:off x="1181289" y="4939275"/>
            <a:ext cx="1880390" cy="738664"/>
          </a:xfrm>
          <a:prstGeom prst="rect">
            <a:avLst/>
          </a:prstGeom>
          <a:noFill/>
        </p:spPr>
        <p:txBody>
          <a:bodyPr wrap="square" rtlCol="0">
            <a:spAutoFit/>
          </a:bodyPr>
          <a:lstStyle/>
          <a:p>
            <a:pPr algn="ctr"/>
            <a:r>
              <a:rPr lang="en-GB" sz="2400" b="1" dirty="0">
                <a:solidFill>
                  <a:srgbClr val="7030A0"/>
                </a:solidFill>
              </a:rPr>
              <a:t>Mrs Bridge</a:t>
            </a:r>
          </a:p>
          <a:p>
            <a:pPr algn="ctr"/>
            <a:r>
              <a:rPr lang="en-GB" b="1" i="1" dirty="0">
                <a:solidFill>
                  <a:srgbClr val="7030A0"/>
                </a:solidFill>
              </a:rPr>
              <a:t>Learning Support</a:t>
            </a:r>
          </a:p>
        </p:txBody>
      </p:sp>
      <p:sp>
        <p:nvSpPr>
          <p:cNvPr id="21" name="TextBox 20"/>
          <p:cNvSpPr txBox="1"/>
          <p:nvPr/>
        </p:nvSpPr>
        <p:spPr>
          <a:xfrm>
            <a:off x="8940810" y="5108552"/>
            <a:ext cx="1880390" cy="400110"/>
          </a:xfrm>
          <a:prstGeom prst="rect">
            <a:avLst/>
          </a:prstGeom>
          <a:noFill/>
        </p:spPr>
        <p:txBody>
          <a:bodyPr wrap="square" rtlCol="0">
            <a:spAutoFit/>
          </a:bodyPr>
          <a:lstStyle/>
          <a:p>
            <a:pPr algn="ctr"/>
            <a:r>
              <a:rPr lang="en-GB" sz="2000" b="1" i="1" dirty="0">
                <a:solidFill>
                  <a:srgbClr val="7030A0"/>
                </a:solidFill>
              </a:rPr>
              <a:t>HC3S Cook</a:t>
            </a:r>
          </a:p>
        </p:txBody>
      </p:sp>
      <p:sp>
        <p:nvSpPr>
          <p:cNvPr id="43" name="TextBox 42"/>
          <p:cNvSpPr txBox="1"/>
          <p:nvPr/>
        </p:nvSpPr>
        <p:spPr>
          <a:xfrm>
            <a:off x="1970310" y="5612271"/>
            <a:ext cx="1880390" cy="738664"/>
          </a:xfrm>
          <a:prstGeom prst="rect">
            <a:avLst/>
          </a:prstGeom>
          <a:noFill/>
        </p:spPr>
        <p:txBody>
          <a:bodyPr wrap="square" rtlCol="0">
            <a:spAutoFit/>
          </a:bodyPr>
          <a:lstStyle/>
          <a:p>
            <a:pPr algn="ctr"/>
            <a:r>
              <a:rPr lang="en-GB" sz="1400" b="1" dirty="0">
                <a:solidFill>
                  <a:srgbClr val="7030A0"/>
                </a:solidFill>
              </a:rPr>
              <a:t>Mrs Griffiths</a:t>
            </a:r>
          </a:p>
          <a:p>
            <a:pPr algn="ctr"/>
            <a:r>
              <a:rPr lang="en-GB" sz="1400" b="1" i="1" dirty="0">
                <a:solidFill>
                  <a:srgbClr val="7030A0"/>
                </a:solidFill>
              </a:rPr>
              <a:t>Learning </a:t>
            </a:r>
          </a:p>
          <a:p>
            <a:pPr algn="ctr"/>
            <a:r>
              <a:rPr lang="en-GB" sz="1400" b="1" i="1" dirty="0">
                <a:solidFill>
                  <a:srgbClr val="7030A0"/>
                </a:solidFill>
              </a:rPr>
              <a:t>Support (R)</a:t>
            </a:r>
          </a:p>
        </p:txBody>
      </p:sp>
      <p:sp>
        <p:nvSpPr>
          <p:cNvPr id="49" name="TextBox 48"/>
          <p:cNvSpPr txBox="1"/>
          <p:nvPr/>
        </p:nvSpPr>
        <p:spPr>
          <a:xfrm>
            <a:off x="4488195" y="5608528"/>
            <a:ext cx="1880390" cy="738664"/>
          </a:xfrm>
          <a:prstGeom prst="rect">
            <a:avLst/>
          </a:prstGeom>
          <a:noFill/>
        </p:spPr>
        <p:txBody>
          <a:bodyPr wrap="square" rtlCol="0">
            <a:spAutoFit/>
          </a:bodyPr>
          <a:lstStyle/>
          <a:p>
            <a:pPr algn="ctr"/>
            <a:r>
              <a:rPr lang="en-GB" sz="1400" b="1" dirty="0">
                <a:solidFill>
                  <a:srgbClr val="7030A0"/>
                </a:solidFill>
              </a:rPr>
              <a:t>Mrs Bridge</a:t>
            </a:r>
          </a:p>
          <a:p>
            <a:pPr algn="ctr"/>
            <a:r>
              <a:rPr lang="en-GB" sz="1400" b="1" i="1" dirty="0">
                <a:solidFill>
                  <a:srgbClr val="7030A0"/>
                </a:solidFill>
              </a:rPr>
              <a:t>Learning </a:t>
            </a:r>
          </a:p>
          <a:p>
            <a:pPr algn="ctr"/>
            <a:r>
              <a:rPr lang="en-GB" sz="1400" b="1" i="1" dirty="0">
                <a:solidFill>
                  <a:srgbClr val="7030A0"/>
                </a:solidFill>
              </a:rPr>
              <a:t>Support (R)</a:t>
            </a:r>
          </a:p>
        </p:txBody>
      </p:sp>
      <p:sp>
        <p:nvSpPr>
          <p:cNvPr id="52" name="TextBox 51"/>
          <p:cNvSpPr txBox="1"/>
          <p:nvPr/>
        </p:nvSpPr>
        <p:spPr>
          <a:xfrm>
            <a:off x="5758073" y="5614418"/>
            <a:ext cx="1880390" cy="738664"/>
          </a:xfrm>
          <a:prstGeom prst="rect">
            <a:avLst/>
          </a:prstGeom>
          <a:noFill/>
        </p:spPr>
        <p:txBody>
          <a:bodyPr wrap="square" rtlCol="0">
            <a:spAutoFit/>
          </a:bodyPr>
          <a:lstStyle/>
          <a:p>
            <a:pPr algn="ctr"/>
            <a:r>
              <a:rPr lang="en-GB" sz="1400" b="1" dirty="0">
                <a:solidFill>
                  <a:srgbClr val="7030A0"/>
                </a:solidFill>
              </a:rPr>
              <a:t>Mrs Dimmer</a:t>
            </a:r>
          </a:p>
          <a:p>
            <a:pPr algn="ctr"/>
            <a:r>
              <a:rPr lang="en-GB" sz="1400" b="1" i="1" dirty="0">
                <a:solidFill>
                  <a:srgbClr val="7030A0"/>
                </a:solidFill>
              </a:rPr>
              <a:t>Learning </a:t>
            </a:r>
          </a:p>
          <a:p>
            <a:pPr algn="ctr"/>
            <a:r>
              <a:rPr lang="en-GB" sz="1400" b="1" i="1" dirty="0">
                <a:solidFill>
                  <a:srgbClr val="7030A0"/>
                </a:solidFill>
              </a:rPr>
              <a:t>Support (R)</a:t>
            </a:r>
          </a:p>
        </p:txBody>
      </p:sp>
      <p:sp>
        <p:nvSpPr>
          <p:cNvPr id="58" name="TextBox 57"/>
          <p:cNvSpPr txBox="1"/>
          <p:nvPr/>
        </p:nvSpPr>
        <p:spPr>
          <a:xfrm>
            <a:off x="8284907" y="5592496"/>
            <a:ext cx="1880390" cy="738664"/>
          </a:xfrm>
          <a:prstGeom prst="rect">
            <a:avLst/>
          </a:prstGeom>
          <a:noFill/>
        </p:spPr>
        <p:txBody>
          <a:bodyPr wrap="square" rtlCol="0">
            <a:spAutoFit/>
          </a:bodyPr>
          <a:lstStyle/>
          <a:p>
            <a:pPr algn="ctr"/>
            <a:r>
              <a:rPr lang="en-GB" sz="1400" b="1" dirty="0">
                <a:solidFill>
                  <a:srgbClr val="7030A0"/>
                </a:solidFill>
              </a:rPr>
              <a:t>Mrs Hopwood</a:t>
            </a:r>
          </a:p>
          <a:p>
            <a:pPr algn="ctr"/>
            <a:r>
              <a:rPr lang="en-GB" sz="1400" b="1" i="1" dirty="0">
                <a:solidFill>
                  <a:srgbClr val="7030A0"/>
                </a:solidFill>
              </a:rPr>
              <a:t>Learning </a:t>
            </a:r>
          </a:p>
          <a:p>
            <a:pPr algn="ctr"/>
            <a:r>
              <a:rPr lang="en-GB" sz="1400" b="1" i="1" dirty="0">
                <a:solidFill>
                  <a:srgbClr val="7030A0"/>
                </a:solidFill>
              </a:rPr>
              <a:t>Support (Y1)</a:t>
            </a:r>
          </a:p>
        </p:txBody>
      </p:sp>
      <p:sp>
        <p:nvSpPr>
          <p:cNvPr id="5" name="TextBox 4"/>
          <p:cNvSpPr txBox="1"/>
          <p:nvPr/>
        </p:nvSpPr>
        <p:spPr>
          <a:xfrm>
            <a:off x="1" y="5257562"/>
            <a:ext cx="6096000" cy="861774"/>
          </a:xfrm>
          <a:prstGeom prst="rect">
            <a:avLst/>
          </a:prstGeom>
          <a:noFill/>
        </p:spPr>
        <p:txBody>
          <a:bodyPr wrap="square" rtlCol="0">
            <a:spAutoFit/>
          </a:bodyPr>
          <a:lstStyle/>
          <a:p>
            <a:endParaRPr lang="en-US" sz="2000" i="1" dirty="0">
              <a:solidFill>
                <a:schemeClr val="accent4"/>
              </a:solidFill>
            </a:endParaRPr>
          </a:p>
          <a:p>
            <a:pPr algn="ctr"/>
            <a:r>
              <a:rPr lang="en-US" sz="3000" b="1" dirty="0" err="1">
                <a:solidFill>
                  <a:schemeClr val="bg1"/>
                </a:solidFill>
              </a:rPr>
              <a:t>Mrs</a:t>
            </a:r>
            <a:r>
              <a:rPr lang="en-US" sz="3000" b="1" dirty="0">
                <a:solidFill>
                  <a:schemeClr val="bg1"/>
                </a:solidFill>
              </a:rPr>
              <a:t> Neumann – Oak Class Teacher</a:t>
            </a:r>
            <a:endParaRPr lang="en-GB" dirty="0"/>
          </a:p>
        </p:txBody>
      </p:sp>
      <p:pic>
        <p:nvPicPr>
          <p:cNvPr id="6" name="Picture 5">
            <a:extLst>
              <a:ext uri="{FF2B5EF4-FFF2-40B4-BE49-F238E27FC236}">
                <a16:creationId xmlns:a16="http://schemas.microsoft.com/office/drawing/2014/main" id="{42021274-9B4F-481C-84A2-805A6B173F91}"/>
              </a:ext>
            </a:extLst>
          </p:cNvPr>
          <p:cNvPicPr>
            <a:picLocks noChangeAspect="1"/>
          </p:cNvPicPr>
          <p:nvPr/>
        </p:nvPicPr>
        <p:blipFill>
          <a:blip r:embed="rId4"/>
          <a:stretch>
            <a:fillRect/>
          </a:stretch>
        </p:blipFill>
        <p:spPr>
          <a:xfrm>
            <a:off x="1590398" y="1986003"/>
            <a:ext cx="2640213" cy="3572794"/>
          </a:xfrm>
          <a:prstGeom prst="rect">
            <a:avLst/>
          </a:prstGeom>
        </p:spPr>
      </p:pic>
      <p:sp>
        <p:nvSpPr>
          <p:cNvPr id="16" name="TextBox 15">
            <a:extLst>
              <a:ext uri="{FF2B5EF4-FFF2-40B4-BE49-F238E27FC236}">
                <a16:creationId xmlns:a16="http://schemas.microsoft.com/office/drawing/2014/main" id="{D83A49A9-B03F-4C9F-8829-45A604689F83}"/>
              </a:ext>
            </a:extLst>
          </p:cNvPr>
          <p:cNvSpPr txBox="1"/>
          <p:nvPr/>
        </p:nvSpPr>
        <p:spPr>
          <a:xfrm>
            <a:off x="6177102" y="5257562"/>
            <a:ext cx="6096000" cy="861774"/>
          </a:xfrm>
          <a:prstGeom prst="rect">
            <a:avLst/>
          </a:prstGeom>
          <a:noFill/>
        </p:spPr>
        <p:txBody>
          <a:bodyPr wrap="square" rtlCol="0">
            <a:spAutoFit/>
          </a:bodyPr>
          <a:lstStyle/>
          <a:p>
            <a:endParaRPr lang="en-US" sz="2000" i="1" dirty="0">
              <a:solidFill>
                <a:schemeClr val="accent4"/>
              </a:solidFill>
            </a:endParaRPr>
          </a:p>
          <a:p>
            <a:pPr algn="ctr"/>
            <a:r>
              <a:rPr lang="en-US" sz="3000" b="1" dirty="0">
                <a:solidFill>
                  <a:schemeClr val="bg1"/>
                </a:solidFill>
              </a:rPr>
              <a:t>Miss Boyer – Willow Class Teacher</a:t>
            </a:r>
            <a:endParaRPr lang="en-GB" dirty="0"/>
          </a:p>
        </p:txBody>
      </p:sp>
      <p:pic>
        <p:nvPicPr>
          <p:cNvPr id="17" name="Picture 16" descr="A person smiling at the camera&#10;&#10;Description automatically generated">
            <a:extLst>
              <a:ext uri="{FF2B5EF4-FFF2-40B4-BE49-F238E27FC236}">
                <a16:creationId xmlns:a16="http://schemas.microsoft.com/office/drawing/2014/main" id="{3603D850-CB30-4621-8FCB-AE263C1326FE}"/>
              </a:ext>
            </a:extLst>
          </p:cNvPr>
          <p:cNvPicPr/>
          <p:nvPr/>
        </p:nvPicPr>
        <p:blipFill rotWithShape="1">
          <a:blip r:embed="rId5" cstate="print">
            <a:extLst>
              <a:ext uri="{28A0092B-C50C-407E-A947-70E740481C1C}">
                <a14:useLocalDpi xmlns:a14="http://schemas.microsoft.com/office/drawing/2010/main" val="0"/>
              </a:ext>
            </a:extLst>
          </a:blip>
          <a:srcRect r="16158"/>
          <a:stretch/>
        </p:blipFill>
        <p:spPr bwMode="auto">
          <a:xfrm rot="5400000">
            <a:off x="7164290" y="2164537"/>
            <a:ext cx="3413841" cy="306227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9231851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12542" y="434478"/>
            <a:ext cx="11971606" cy="1323439"/>
          </a:xfrm>
          <a:prstGeom prst="rect">
            <a:avLst/>
          </a:prstGeom>
          <a:noFill/>
        </p:spPr>
        <p:txBody>
          <a:bodyPr wrap="square" rtlCol="0">
            <a:spAutoFit/>
          </a:bodyPr>
          <a:lstStyle/>
          <a:p>
            <a:pPr algn="ctr"/>
            <a:r>
              <a:rPr lang="en-GB" sz="8000" dirty="0">
                <a:solidFill>
                  <a:srgbClr val="7030A0"/>
                </a:solidFill>
              </a:rPr>
              <a:t>Vision</a:t>
            </a:r>
          </a:p>
        </p:txBody>
      </p:sp>
      <p:sp>
        <p:nvSpPr>
          <p:cNvPr id="5" name="TextBox 4"/>
          <p:cNvSpPr txBox="1"/>
          <p:nvPr/>
        </p:nvSpPr>
        <p:spPr>
          <a:xfrm>
            <a:off x="407963" y="2082018"/>
            <a:ext cx="11338560" cy="553998"/>
          </a:xfrm>
          <a:prstGeom prst="rect">
            <a:avLst/>
          </a:prstGeom>
          <a:noFill/>
        </p:spPr>
        <p:txBody>
          <a:bodyPr wrap="square" rtlCol="0">
            <a:spAutoFit/>
          </a:bodyPr>
          <a:lstStyle/>
          <a:p>
            <a:pPr algn="ctr"/>
            <a:r>
              <a:rPr lang="en-GB" sz="3000" b="1" dirty="0">
                <a:solidFill>
                  <a:schemeClr val="bg1"/>
                </a:solidFill>
              </a:rPr>
              <a:t>Our School Values</a:t>
            </a:r>
          </a:p>
        </p:txBody>
      </p:sp>
      <p:grpSp>
        <p:nvGrpSpPr>
          <p:cNvPr id="8" name="Group 7"/>
          <p:cNvGrpSpPr/>
          <p:nvPr/>
        </p:nvGrpSpPr>
        <p:grpSpPr>
          <a:xfrm>
            <a:off x="1440873" y="2903302"/>
            <a:ext cx="2558473" cy="1376218"/>
            <a:chOff x="895927" y="2927927"/>
            <a:chExt cx="2558473" cy="1376218"/>
          </a:xfrm>
        </p:grpSpPr>
        <p:sp>
          <p:nvSpPr>
            <p:cNvPr id="6" name="Rounded Rectangle 5"/>
            <p:cNvSpPr/>
            <p:nvPr/>
          </p:nvSpPr>
          <p:spPr>
            <a:xfrm>
              <a:off x="895927" y="2927927"/>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1043708" y="3231302"/>
              <a:ext cx="2262909" cy="677108"/>
            </a:xfrm>
            <a:prstGeom prst="rect">
              <a:avLst/>
            </a:prstGeom>
            <a:noFill/>
          </p:spPr>
          <p:txBody>
            <a:bodyPr wrap="square" rtlCol="0">
              <a:spAutoFit/>
            </a:bodyPr>
            <a:lstStyle/>
            <a:p>
              <a:pPr algn="ctr"/>
              <a:r>
                <a:rPr lang="en-US" sz="3800" b="1" dirty="0">
                  <a:solidFill>
                    <a:srgbClr val="7030A0"/>
                  </a:solidFill>
                </a:rPr>
                <a:t>Happiness</a:t>
              </a:r>
              <a:endParaRPr lang="en-GB" sz="3800" b="1" dirty="0">
                <a:solidFill>
                  <a:srgbClr val="7030A0"/>
                </a:solidFill>
              </a:endParaRPr>
            </a:p>
          </p:txBody>
        </p:sp>
      </p:grpSp>
      <p:grpSp>
        <p:nvGrpSpPr>
          <p:cNvPr id="9" name="Group 8"/>
          <p:cNvGrpSpPr/>
          <p:nvPr/>
        </p:nvGrpSpPr>
        <p:grpSpPr>
          <a:xfrm>
            <a:off x="4770582" y="2903302"/>
            <a:ext cx="2558473" cy="1376218"/>
            <a:chOff x="895927" y="2927927"/>
            <a:chExt cx="2558473" cy="1376218"/>
          </a:xfrm>
        </p:grpSpPr>
        <p:sp>
          <p:nvSpPr>
            <p:cNvPr id="10" name="Rounded Rectangle 9"/>
            <p:cNvSpPr/>
            <p:nvPr/>
          </p:nvSpPr>
          <p:spPr>
            <a:xfrm>
              <a:off x="895927" y="2927927"/>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1043708" y="3231302"/>
              <a:ext cx="2262909" cy="677108"/>
            </a:xfrm>
            <a:prstGeom prst="rect">
              <a:avLst/>
            </a:prstGeom>
            <a:noFill/>
          </p:spPr>
          <p:txBody>
            <a:bodyPr wrap="square" rtlCol="0">
              <a:spAutoFit/>
            </a:bodyPr>
            <a:lstStyle/>
            <a:p>
              <a:pPr algn="ctr"/>
              <a:r>
                <a:rPr lang="en-US" sz="3800" b="1" dirty="0">
                  <a:solidFill>
                    <a:srgbClr val="7030A0"/>
                  </a:solidFill>
                </a:rPr>
                <a:t>Honesty</a:t>
              </a:r>
              <a:endParaRPr lang="en-GB" sz="3800" b="1" dirty="0">
                <a:solidFill>
                  <a:srgbClr val="7030A0"/>
                </a:solidFill>
              </a:endParaRPr>
            </a:p>
          </p:txBody>
        </p:sp>
      </p:grpSp>
      <p:grpSp>
        <p:nvGrpSpPr>
          <p:cNvPr id="12" name="Group 11"/>
          <p:cNvGrpSpPr/>
          <p:nvPr/>
        </p:nvGrpSpPr>
        <p:grpSpPr>
          <a:xfrm>
            <a:off x="8100291" y="2903302"/>
            <a:ext cx="2558473" cy="1376218"/>
            <a:chOff x="895927" y="2927927"/>
            <a:chExt cx="2558473" cy="1376218"/>
          </a:xfrm>
        </p:grpSpPr>
        <p:sp>
          <p:nvSpPr>
            <p:cNvPr id="13" name="Rounded Rectangle 12"/>
            <p:cNvSpPr/>
            <p:nvPr/>
          </p:nvSpPr>
          <p:spPr>
            <a:xfrm>
              <a:off x="895927" y="2927927"/>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1043708" y="3231302"/>
              <a:ext cx="2262909" cy="677108"/>
            </a:xfrm>
            <a:prstGeom prst="rect">
              <a:avLst/>
            </a:prstGeom>
            <a:noFill/>
          </p:spPr>
          <p:txBody>
            <a:bodyPr wrap="square" rtlCol="0">
              <a:spAutoFit/>
            </a:bodyPr>
            <a:lstStyle/>
            <a:p>
              <a:pPr algn="ctr"/>
              <a:r>
                <a:rPr lang="en-US" sz="3800" b="1" dirty="0">
                  <a:solidFill>
                    <a:srgbClr val="7030A0"/>
                  </a:solidFill>
                </a:rPr>
                <a:t>Respect</a:t>
              </a:r>
              <a:endParaRPr lang="en-GB" sz="3800" b="1" dirty="0">
                <a:solidFill>
                  <a:srgbClr val="7030A0"/>
                </a:solidFill>
              </a:endParaRPr>
            </a:p>
          </p:txBody>
        </p:sp>
      </p:grpSp>
      <p:grpSp>
        <p:nvGrpSpPr>
          <p:cNvPr id="15" name="Group 14"/>
          <p:cNvGrpSpPr/>
          <p:nvPr/>
        </p:nvGrpSpPr>
        <p:grpSpPr>
          <a:xfrm>
            <a:off x="1440873" y="4755192"/>
            <a:ext cx="2558473" cy="1376218"/>
            <a:chOff x="895927" y="2927927"/>
            <a:chExt cx="2558473" cy="1376218"/>
          </a:xfrm>
        </p:grpSpPr>
        <p:sp>
          <p:nvSpPr>
            <p:cNvPr id="16" name="Rounded Rectangle 15"/>
            <p:cNvSpPr/>
            <p:nvPr/>
          </p:nvSpPr>
          <p:spPr>
            <a:xfrm>
              <a:off x="895927" y="2927927"/>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1043708" y="3231302"/>
              <a:ext cx="2262909" cy="661720"/>
            </a:xfrm>
            <a:prstGeom prst="rect">
              <a:avLst/>
            </a:prstGeom>
            <a:noFill/>
          </p:spPr>
          <p:txBody>
            <a:bodyPr wrap="square" rtlCol="0">
              <a:spAutoFit/>
            </a:bodyPr>
            <a:lstStyle/>
            <a:p>
              <a:pPr algn="ctr"/>
              <a:r>
                <a:rPr lang="en-US" sz="3700" b="1" dirty="0">
                  <a:solidFill>
                    <a:srgbClr val="7030A0"/>
                  </a:solidFill>
                </a:rPr>
                <a:t>Teamwork</a:t>
              </a:r>
              <a:endParaRPr lang="en-GB" sz="3700" b="1" dirty="0">
                <a:solidFill>
                  <a:srgbClr val="7030A0"/>
                </a:solidFill>
              </a:endParaRPr>
            </a:p>
          </p:txBody>
        </p:sp>
      </p:grpSp>
      <p:grpSp>
        <p:nvGrpSpPr>
          <p:cNvPr id="18" name="Group 17"/>
          <p:cNvGrpSpPr/>
          <p:nvPr/>
        </p:nvGrpSpPr>
        <p:grpSpPr>
          <a:xfrm>
            <a:off x="8100291" y="4776180"/>
            <a:ext cx="2558473" cy="1376218"/>
            <a:chOff x="5911272" y="2650836"/>
            <a:chExt cx="2558473" cy="1376218"/>
          </a:xfrm>
        </p:grpSpPr>
        <p:sp>
          <p:nvSpPr>
            <p:cNvPr id="19" name="Rounded Rectangle 18"/>
            <p:cNvSpPr/>
            <p:nvPr/>
          </p:nvSpPr>
          <p:spPr>
            <a:xfrm>
              <a:off x="5911272" y="2650836"/>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6059052" y="2917835"/>
              <a:ext cx="2262909" cy="677108"/>
            </a:xfrm>
            <a:prstGeom prst="rect">
              <a:avLst/>
            </a:prstGeom>
            <a:noFill/>
          </p:spPr>
          <p:txBody>
            <a:bodyPr wrap="square" rtlCol="0">
              <a:spAutoFit/>
            </a:bodyPr>
            <a:lstStyle/>
            <a:p>
              <a:pPr algn="ctr"/>
              <a:r>
                <a:rPr lang="en-US" sz="3800" b="1" dirty="0">
                  <a:solidFill>
                    <a:srgbClr val="7030A0"/>
                  </a:solidFill>
                </a:rPr>
                <a:t>Excellence</a:t>
              </a:r>
              <a:endParaRPr lang="en-GB" sz="3800" b="1" dirty="0">
                <a:solidFill>
                  <a:srgbClr val="7030A0"/>
                </a:solidFill>
              </a:endParaRPr>
            </a:p>
          </p:txBody>
        </p:sp>
      </p:grpSp>
      <p:grpSp>
        <p:nvGrpSpPr>
          <p:cNvPr id="24" name="Group 23"/>
          <p:cNvGrpSpPr/>
          <p:nvPr/>
        </p:nvGrpSpPr>
        <p:grpSpPr>
          <a:xfrm>
            <a:off x="4798006" y="4755192"/>
            <a:ext cx="2558473" cy="1376218"/>
            <a:chOff x="8100291" y="4755192"/>
            <a:chExt cx="2558473" cy="1376218"/>
          </a:xfrm>
        </p:grpSpPr>
        <p:sp>
          <p:nvSpPr>
            <p:cNvPr id="22" name="Rounded Rectangle 21"/>
            <p:cNvSpPr/>
            <p:nvPr/>
          </p:nvSpPr>
          <p:spPr>
            <a:xfrm>
              <a:off x="8100291" y="4755192"/>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p:cNvSpPr txBox="1"/>
            <p:nvPr/>
          </p:nvSpPr>
          <p:spPr>
            <a:xfrm>
              <a:off x="8100291" y="5058567"/>
              <a:ext cx="2558473" cy="584775"/>
            </a:xfrm>
            <a:prstGeom prst="rect">
              <a:avLst/>
            </a:prstGeom>
            <a:noFill/>
          </p:spPr>
          <p:txBody>
            <a:bodyPr wrap="square" rtlCol="0">
              <a:spAutoFit/>
            </a:bodyPr>
            <a:lstStyle/>
            <a:p>
              <a:pPr algn="ctr"/>
              <a:r>
                <a:rPr lang="en-US" sz="3200" b="1" dirty="0">
                  <a:solidFill>
                    <a:srgbClr val="7030A0"/>
                  </a:solidFill>
                </a:rPr>
                <a:t>Responsibility</a:t>
              </a:r>
              <a:endParaRPr lang="en-GB" sz="3200" b="1" dirty="0">
                <a:solidFill>
                  <a:srgbClr val="7030A0"/>
                </a:solidFill>
              </a:endParaRPr>
            </a:p>
          </p:txBody>
        </p:sp>
      </p:grpSp>
    </p:spTree>
    <p:extLst>
      <p:ext uri="{BB962C8B-B14F-4D97-AF65-F5344CB8AC3E}">
        <p14:creationId xmlns:p14="http://schemas.microsoft.com/office/powerpoint/2010/main" val="759526405"/>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12542" y="434478"/>
            <a:ext cx="11971606" cy="1323439"/>
          </a:xfrm>
          <a:prstGeom prst="rect">
            <a:avLst/>
          </a:prstGeom>
          <a:noFill/>
        </p:spPr>
        <p:txBody>
          <a:bodyPr wrap="square" rtlCol="0">
            <a:spAutoFit/>
          </a:bodyPr>
          <a:lstStyle/>
          <a:p>
            <a:pPr algn="ctr"/>
            <a:r>
              <a:rPr lang="en-GB" sz="8000" dirty="0">
                <a:solidFill>
                  <a:srgbClr val="7030A0"/>
                </a:solidFill>
              </a:rPr>
              <a:t>Rules</a:t>
            </a:r>
          </a:p>
        </p:txBody>
      </p:sp>
      <p:sp>
        <p:nvSpPr>
          <p:cNvPr id="5" name="TextBox 4"/>
          <p:cNvSpPr txBox="1"/>
          <p:nvPr/>
        </p:nvSpPr>
        <p:spPr>
          <a:xfrm>
            <a:off x="407963" y="2082018"/>
            <a:ext cx="11338560" cy="553998"/>
          </a:xfrm>
          <a:prstGeom prst="rect">
            <a:avLst/>
          </a:prstGeom>
          <a:noFill/>
        </p:spPr>
        <p:txBody>
          <a:bodyPr wrap="square" rtlCol="0">
            <a:spAutoFit/>
          </a:bodyPr>
          <a:lstStyle/>
          <a:p>
            <a:pPr algn="ctr"/>
            <a:r>
              <a:rPr lang="en-GB" sz="3000" b="1" dirty="0">
                <a:solidFill>
                  <a:schemeClr val="bg1"/>
                </a:solidFill>
              </a:rPr>
              <a:t>Our School Rules</a:t>
            </a:r>
          </a:p>
        </p:txBody>
      </p:sp>
      <p:grpSp>
        <p:nvGrpSpPr>
          <p:cNvPr id="12" name="Group 11"/>
          <p:cNvGrpSpPr/>
          <p:nvPr/>
        </p:nvGrpSpPr>
        <p:grpSpPr>
          <a:xfrm>
            <a:off x="3324803" y="5328058"/>
            <a:ext cx="5741608" cy="1081055"/>
            <a:chOff x="895927" y="2927927"/>
            <a:chExt cx="2558473" cy="1376218"/>
          </a:xfrm>
        </p:grpSpPr>
        <p:sp>
          <p:nvSpPr>
            <p:cNvPr id="13" name="Rounded Rectangle 12"/>
            <p:cNvSpPr/>
            <p:nvPr/>
          </p:nvSpPr>
          <p:spPr>
            <a:xfrm>
              <a:off x="895927" y="2927927"/>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1043708" y="3231302"/>
              <a:ext cx="2262909" cy="861980"/>
            </a:xfrm>
            <a:prstGeom prst="rect">
              <a:avLst/>
            </a:prstGeom>
            <a:noFill/>
          </p:spPr>
          <p:txBody>
            <a:bodyPr wrap="square" rtlCol="0">
              <a:spAutoFit/>
            </a:bodyPr>
            <a:lstStyle/>
            <a:p>
              <a:pPr algn="ctr"/>
              <a:r>
                <a:rPr lang="en-US" sz="3800" b="1" dirty="0">
                  <a:solidFill>
                    <a:srgbClr val="7030A0"/>
                  </a:solidFill>
                </a:rPr>
                <a:t>Be Ready</a:t>
              </a:r>
              <a:endParaRPr lang="en-GB" sz="3800" b="1" dirty="0">
                <a:solidFill>
                  <a:srgbClr val="7030A0"/>
                </a:solidFill>
              </a:endParaRPr>
            </a:p>
          </p:txBody>
        </p:sp>
      </p:grpSp>
      <p:grpSp>
        <p:nvGrpSpPr>
          <p:cNvPr id="25" name="Group 24"/>
          <p:cNvGrpSpPr/>
          <p:nvPr/>
        </p:nvGrpSpPr>
        <p:grpSpPr>
          <a:xfrm>
            <a:off x="3324800" y="4090847"/>
            <a:ext cx="5741608" cy="1081055"/>
            <a:chOff x="895927" y="2927927"/>
            <a:chExt cx="2558473" cy="1376218"/>
          </a:xfrm>
        </p:grpSpPr>
        <p:sp>
          <p:nvSpPr>
            <p:cNvPr id="26" name="Rounded Rectangle 25"/>
            <p:cNvSpPr/>
            <p:nvPr/>
          </p:nvSpPr>
          <p:spPr>
            <a:xfrm>
              <a:off x="895927" y="2927927"/>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p:cNvSpPr txBox="1"/>
            <p:nvPr/>
          </p:nvSpPr>
          <p:spPr>
            <a:xfrm>
              <a:off x="1043708" y="3231302"/>
              <a:ext cx="2262909" cy="861980"/>
            </a:xfrm>
            <a:prstGeom prst="rect">
              <a:avLst/>
            </a:prstGeom>
            <a:noFill/>
          </p:spPr>
          <p:txBody>
            <a:bodyPr wrap="square" rtlCol="0">
              <a:spAutoFit/>
            </a:bodyPr>
            <a:lstStyle/>
            <a:p>
              <a:pPr algn="ctr"/>
              <a:r>
                <a:rPr lang="en-US" sz="3800" b="1" dirty="0">
                  <a:solidFill>
                    <a:srgbClr val="7030A0"/>
                  </a:solidFill>
                </a:rPr>
                <a:t>Be Safe</a:t>
              </a:r>
              <a:endParaRPr lang="en-GB" sz="3800" b="1" dirty="0">
                <a:solidFill>
                  <a:srgbClr val="7030A0"/>
                </a:solidFill>
              </a:endParaRPr>
            </a:p>
          </p:txBody>
        </p:sp>
      </p:grpSp>
      <p:grpSp>
        <p:nvGrpSpPr>
          <p:cNvPr id="28" name="Group 27"/>
          <p:cNvGrpSpPr/>
          <p:nvPr/>
        </p:nvGrpSpPr>
        <p:grpSpPr>
          <a:xfrm>
            <a:off x="3324806" y="2853636"/>
            <a:ext cx="5741608" cy="1081055"/>
            <a:chOff x="895927" y="2927927"/>
            <a:chExt cx="2558473" cy="1376218"/>
          </a:xfrm>
        </p:grpSpPr>
        <p:sp>
          <p:nvSpPr>
            <p:cNvPr id="29" name="Rounded Rectangle 28"/>
            <p:cNvSpPr/>
            <p:nvPr/>
          </p:nvSpPr>
          <p:spPr>
            <a:xfrm>
              <a:off x="895927" y="2927927"/>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1043708" y="3231302"/>
              <a:ext cx="2262909" cy="677108"/>
            </a:xfrm>
            <a:prstGeom prst="rect">
              <a:avLst/>
            </a:prstGeom>
            <a:noFill/>
          </p:spPr>
          <p:txBody>
            <a:bodyPr wrap="square" rtlCol="0">
              <a:spAutoFit/>
            </a:bodyPr>
            <a:lstStyle/>
            <a:p>
              <a:pPr algn="ctr"/>
              <a:r>
                <a:rPr lang="en-US" sz="3800" b="1" dirty="0">
                  <a:solidFill>
                    <a:srgbClr val="7030A0"/>
                  </a:solidFill>
                </a:rPr>
                <a:t>Be Respectful</a:t>
              </a:r>
              <a:endParaRPr lang="en-GB" sz="3800" b="1" dirty="0">
                <a:solidFill>
                  <a:srgbClr val="7030A0"/>
                </a:solidFill>
              </a:endParaRPr>
            </a:p>
          </p:txBody>
        </p:sp>
      </p:grpSp>
      <p:sp>
        <p:nvSpPr>
          <p:cNvPr id="6" name="TextBox 5">
            <a:extLst>
              <a:ext uri="{FF2B5EF4-FFF2-40B4-BE49-F238E27FC236}">
                <a16:creationId xmlns:a16="http://schemas.microsoft.com/office/drawing/2014/main" id="{4E87477C-76FD-4A07-9905-95D3349CC558}"/>
              </a:ext>
            </a:extLst>
          </p:cNvPr>
          <p:cNvSpPr txBox="1"/>
          <p:nvPr/>
        </p:nvSpPr>
        <p:spPr>
          <a:xfrm rot="16200000">
            <a:off x="8072156" y="3897549"/>
            <a:ext cx="3158046" cy="1169551"/>
          </a:xfrm>
          <a:prstGeom prst="rect">
            <a:avLst/>
          </a:prstGeom>
          <a:noFill/>
        </p:spPr>
        <p:txBody>
          <a:bodyPr wrap="square" rtlCol="0">
            <a:spAutoFit/>
          </a:bodyPr>
          <a:lstStyle/>
          <a:p>
            <a:r>
              <a:rPr lang="en-US" sz="7000" b="1" dirty="0">
                <a:solidFill>
                  <a:schemeClr val="bg1"/>
                </a:solidFill>
              </a:rPr>
              <a:t>be kind</a:t>
            </a:r>
            <a:endParaRPr lang="en-GB" sz="7000" b="1" dirty="0">
              <a:solidFill>
                <a:schemeClr val="bg1"/>
              </a:solidFill>
            </a:endParaRPr>
          </a:p>
        </p:txBody>
      </p:sp>
      <p:sp>
        <p:nvSpPr>
          <p:cNvPr id="16" name="TextBox 15">
            <a:extLst>
              <a:ext uri="{FF2B5EF4-FFF2-40B4-BE49-F238E27FC236}">
                <a16:creationId xmlns:a16="http://schemas.microsoft.com/office/drawing/2014/main" id="{BE8D1CDC-05FC-40D6-B477-A7C5F5E1986F}"/>
              </a:ext>
            </a:extLst>
          </p:cNvPr>
          <p:cNvSpPr txBox="1"/>
          <p:nvPr/>
        </p:nvSpPr>
        <p:spPr>
          <a:xfrm rot="5400000">
            <a:off x="1159278" y="4079677"/>
            <a:ext cx="3158046" cy="1169551"/>
          </a:xfrm>
          <a:prstGeom prst="rect">
            <a:avLst/>
          </a:prstGeom>
          <a:noFill/>
        </p:spPr>
        <p:txBody>
          <a:bodyPr wrap="square" rtlCol="0">
            <a:spAutoFit/>
          </a:bodyPr>
          <a:lstStyle/>
          <a:p>
            <a:r>
              <a:rPr lang="en-US" sz="7000" b="1" dirty="0">
                <a:solidFill>
                  <a:schemeClr val="bg1"/>
                </a:solidFill>
              </a:rPr>
              <a:t>be kind</a:t>
            </a:r>
            <a:endParaRPr lang="en-GB" sz="7000" b="1" dirty="0">
              <a:solidFill>
                <a:schemeClr val="bg1"/>
              </a:solidFill>
            </a:endParaRPr>
          </a:p>
        </p:txBody>
      </p:sp>
    </p:spTree>
    <p:extLst>
      <p:ext uri="{BB962C8B-B14F-4D97-AF65-F5344CB8AC3E}">
        <p14:creationId xmlns:p14="http://schemas.microsoft.com/office/powerpoint/2010/main" val="1836308651"/>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12542" y="434478"/>
            <a:ext cx="11971606" cy="1323439"/>
          </a:xfrm>
          <a:prstGeom prst="rect">
            <a:avLst/>
          </a:prstGeom>
          <a:noFill/>
        </p:spPr>
        <p:txBody>
          <a:bodyPr wrap="square" rtlCol="0">
            <a:spAutoFit/>
          </a:bodyPr>
          <a:lstStyle/>
          <a:p>
            <a:pPr algn="r"/>
            <a:r>
              <a:rPr lang="en-GB" sz="8000" dirty="0">
                <a:solidFill>
                  <a:srgbClr val="7030A0"/>
                </a:solidFill>
              </a:rPr>
              <a:t>Learning Characteristics</a:t>
            </a:r>
          </a:p>
        </p:txBody>
      </p:sp>
      <p:pic>
        <p:nvPicPr>
          <p:cNvPr id="5" name="Picture 4"/>
          <p:cNvPicPr>
            <a:picLocks noChangeAspect="1"/>
          </p:cNvPicPr>
          <p:nvPr/>
        </p:nvPicPr>
        <p:blipFill>
          <a:blip r:embed="rId4"/>
          <a:stretch>
            <a:fillRect/>
          </a:stretch>
        </p:blipFill>
        <p:spPr>
          <a:xfrm>
            <a:off x="272436" y="2143338"/>
            <a:ext cx="9745541" cy="4077216"/>
          </a:xfrm>
          <a:prstGeom prst="rect">
            <a:avLst/>
          </a:prstGeom>
        </p:spPr>
      </p:pic>
      <p:pic>
        <p:nvPicPr>
          <p:cNvPr id="6" name="Picture 5"/>
          <p:cNvPicPr/>
          <p:nvPr/>
        </p:nvPicPr>
        <p:blipFill rotWithShape="1">
          <a:blip r:embed="rId5" cstate="print">
            <a:extLst>
              <a:ext uri="{28A0092B-C50C-407E-A947-70E740481C1C}">
                <a14:useLocalDpi xmlns:a14="http://schemas.microsoft.com/office/drawing/2010/main" val="0"/>
              </a:ext>
            </a:extLst>
          </a:blip>
          <a:srcRect t="801" r="2882" b="1753"/>
          <a:stretch/>
        </p:blipFill>
        <p:spPr bwMode="auto">
          <a:xfrm>
            <a:off x="9342886" y="3452912"/>
            <a:ext cx="2366184" cy="2365997"/>
          </a:xfrm>
          <a:prstGeom prst="rect">
            <a:avLst/>
          </a:prstGeom>
          <a:ln>
            <a:noFill/>
          </a:ln>
          <a:extLst>
            <a:ext uri="{53640926-AAD7-44D8-BBD7-CCE9431645EC}">
              <a14:shadowObscured xmlns:a14="http://schemas.microsoft.com/office/drawing/2010/main"/>
            </a:ext>
          </a:extLst>
        </p:spPr>
      </p:pic>
      <p:pic>
        <p:nvPicPr>
          <p:cNvPr id="7" name="Picture 6" descr="C:\Users\Staff\AppData\Local\Microsoft\Windows\INetCache\Content.MSO\87379FCD.tmp"/>
          <p:cNvPicPr/>
          <p:nvPr/>
        </p:nvPicPr>
        <p:blipFill rotWithShape="1">
          <a:blip r:embed="rId6">
            <a:extLst>
              <a:ext uri="{28A0092B-C50C-407E-A947-70E740481C1C}">
                <a14:useLocalDpi xmlns:a14="http://schemas.microsoft.com/office/drawing/2010/main" val="0"/>
              </a:ext>
            </a:extLst>
          </a:blip>
          <a:srcRect l="15867" t="7398" r="16155" b="7627"/>
          <a:stretch/>
        </p:blipFill>
        <p:spPr bwMode="auto">
          <a:xfrm>
            <a:off x="10298735" y="1880741"/>
            <a:ext cx="1410335" cy="1410335"/>
          </a:xfrm>
          <a:prstGeom prst="ellipse">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49159411"/>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The Start of Term</a:t>
            </a:r>
          </a:p>
        </p:txBody>
      </p:sp>
      <p:sp>
        <p:nvSpPr>
          <p:cNvPr id="5" name="TextBox 4"/>
          <p:cNvSpPr txBox="1"/>
          <p:nvPr/>
        </p:nvSpPr>
        <p:spPr>
          <a:xfrm>
            <a:off x="407963" y="2082018"/>
            <a:ext cx="11338560" cy="4093428"/>
          </a:xfrm>
          <a:prstGeom prst="rect">
            <a:avLst/>
          </a:prstGeom>
          <a:noFill/>
        </p:spPr>
        <p:txBody>
          <a:bodyPr wrap="square" rtlCol="0">
            <a:spAutoFit/>
          </a:bodyPr>
          <a:lstStyle/>
          <a:p>
            <a:r>
              <a:rPr lang="en-GB" sz="2800" b="1" dirty="0">
                <a:solidFill>
                  <a:schemeClr val="accent4"/>
                </a:solidFill>
              </a:rPr>
              <a:t>Thursday 4</a:t>
            </a:r>
            <a:r>
              <a:rPr lang="en-GB" sz="2800" b="1" baseline="30000" dirty="0">
                <a:solidFill>
                  <a:schemeClr val="accent4"/>
                </a:solidFill>
              </a:rPr>
              <a:t>th</a:t>
            </a:r>
            <a:r>
              <a:rPr lang="en-GB" sz="2800" b="1" dirty="0">
                <a:solidFill>
                  <a:schemeClr val="accent4"/>
                </a:solidFill>
              </a:rPr>
              <a:t> September – Tuesday 9</a:t>
            </a:r>
            <a:r>
              <a:rPr lang="en-GB" sz="2800" b="1" baseline="30000" dirty="0">
                <a:solidFill>
                  <a:schemeClr val="accent4"/>
                </a:solidFill>
              </a:rPr>
              <a:t>th</a:t>
            </a:r>
            <a:r>
              <a:rPr lang="en-GB" sz="2800" b="1" dirty="0">
                <a:solidFill>
                  <a:schemeClr val="accent4"/>
                </a:solidFill>
              </a:rPr>
              <a:t> September –</a:t>
            </a:r>
            <a:r>
              <a:rPr lang="en-GB" sz="2800" b="1" dirty="0">
                <a:solidFill>
                  <a:schemeClr val="bg1"/>
                </a:solidFill>
              </a:rPr>
              <a:t> Home Visits</a:t>
            </a:r>
          </a:p>
          <a:p>
            <a:endParaRPr lang="en-GB" sz="2800" b="1" dirty="0">
              <a:solidFill>
                <a:schemeClr val="bg1"/>
              </a:solidFill>
            </a:endParaRPr>
          </a:p>
          <a:p>
            <a:r>
              <a:rPr lang="en-GB" sz="2800" b="1" dirty="0">
                <a:solidFill>
                  <a:schemeClr val="accent4"/>
                </a:solidFill>
              </a:rPr>
              <a:t>Wednesday 10</a:t>
            </a:r>
            <a:r>
              <a:rPr lang="en-GB" sz="2800" b="1" baseline="30000" dirty="0">
                <a:solidFill>
                  <a:schemeClr val="accent4"/>
                </a:solidFill>
              </a:rPr>
              <a:t>th</a:t>
            </a:r>
            <a:r>
              <a:rPr lang="en-GB" sz="2800" b="1" dirty="0">
                <a:solidFill>
                  <a:schemeClr val="accent4"/>
                </a:solidFill>
              </a:rPr>
              <a:t> September – </a:t>
            </a:r>
            <a:r>
              <a:rPr lang="en-GB" sz="2800" b="1" dirty="0">
                <a:solidFill>
                  <a:schemeClr val="bg1"/>
                </a:solidFill>
              </a:rPr>
              <a:t>9am – 12pm (staggered start, morning only)</a:t>
            </a:r>
          </a:p>
          <a:p>
            <a:endParaRPr lang="en-GB" sz="2800" b="1" dirty="0">
              <a:solidFill>
                <a:schemeClr val="bg1"/>
              </a:solidFill>
            </a:endParaRPr>
          </a:p>
          <a:p>
            <a:r>
              <a:rPr lang="en-GB" sz="2800" b="1" dirty="0">
                <a:solidFill>
                  <a:schemeClr val="accent4"/>
                </a:solidFill>
              </a:rPr>
              <a:t>Thursday 11</a:t>
            </a:r>
            <a:r>
              <a:rPr lang="en-GB" sz="2800" b="1" baseline="30000" dirty="0">
                <a:solidFill>
                  <a:schemeClr val="accent4"/>
                </a:solidFill>
              </a:rPr>
              <a:t>th</a:t>
            </a:r>
            <a:r>
              <a:rPr lang="en-GB" sz="2800" b="1" dirty="0">
                <a:solidFill>
                  <a:schemeClr val="accent4"/>
                </a:solidFill>
              </a:rPr>
              <a:t> September – </a:t>
            </a:r>
            <a:r>
              <a:rPr lang="en-GB" sz="2800" b="1" dirty="0">
                <a:solidFill>
                  <a:schemeClr val="bg1"/>
                </a:solidFill>
              </a:rPr>
              <a:t>8.30am – 1.30pm (Morning and Lunch only)</a:t>
            </a:r>
          </a:p>
          <a:p>
            <a:endParaRPr lang="en-GB" sz="3000" b="1" dirty="0">
              <a:solidFill>
                <a:schemeClr val="bg1"/>
              </a:solidFill>
            </a:endParaRPr>
          </a:p>
          <a:p>
            <a:r>
              <a:rPr lang="en-GB" sz="3000" b="1" dirty="0">
                <a:solidFill>
                  <a:schemeClr val="accent4"/>
                </a:solidFill>
              </a:rPr>
              <a:t>Friday 12</a:t>
            </a:r>
            <a:r>
              <a:rPr lang="en-GB" sz="3000" b="1" baseline="30000" dirty="0">
                <a:solidFill>
                  <a:schemeClr val="accent4"/>
                </a:solidFill>
              </a:rPr>
              <a:t>th</a:t>
            </a:r>
            <a:r>
              <a:rPr lang="en-GB" sz="3000" b="1" dirty="0">
                <a:solidFill>
                  <a:schemeClr val="accent4"/>
                </a:solidFill>
              </a:rPr>
              <a:t> September – </a:t>
            </a:r>
            <a:r>
              <a:rPr lang="en-GB" sz="3000" b="1" dirty="0">
                <a:solidFill>
                  <a:schemeClr val="bg1"/>
                </a:solidFill>
              </a:rPr>
              <a:t>8.30am – 3.15pm (First Full Day)</a:t>
            </a:r>
          </a:p>
          <a:p>
            <a:endParaRPr lang="en-GB" sz="3000" b="1" dirty="0">
              <a:solidFill>
                <a:schemeClr val="bg1"/>
              </a:solidFill>
            </a:endParaRPr>
          </a:p>
          <a:p>
            <a:r>
              <a:rPr lang="en-GB" sz="3000" b="1" dirty="0">
                <a:solidFill>
                  <a:schemeClr val="accent4"/>
                </a:solidFill>
              </a:rPr>
              <a:t>Monday 15</a:t>
            </a:r>
            <a:r>
              <a:rPr lang="en-GB" sz="3000" b="1" baseline="30000" dirty="0">
                <a:solidFill>
                  <a:schemeClr val="accent4"/>
                </a:solidFill>
              </a:rPr>
              <a:t>th</a:t>
            </a:r>
            <a:r>
              <a:rPr lang="en-GB" sz="3000" b="1" dirty="0">
                <a:solidFill>
                  <a:schemeClr val="accent4"/>
                </a:solidFill>
              </a:rPr>
              <a:t> September onwards – </a:t>
            </a:r>
            <a:r>
              <a:rPr lang="en-GB" sz="3000" b="1" dirty="0">
                <a:solidFill>
                  <a:schemeClr val="bg1"/>
                </a:solidFill>
              </a:rPr>
              <a:t>Full days</a:t>
            </a:r>
          </a:p>
        </p:txBody>
      </p:sp>
    </p:spTree>
    <p:extLst>
      <p:ext uri="{BB962C8B-B14F-4D97-AF65-F5344CB8AC3E}">
        <p14:creationId xmlns:p14="http://schemas.microsoft.com/office/powerpoint/2010/main" val="2663569823"/>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The First Day</a:t>
            </a:r>
          </a:p>
        </p:txBody>
      </p:sp>
      <p:sp>
        <p:nvSpPr>
          <p:cNvPr id="5" name="TextBox 4"/>
          <p:cNvSpPr txBox="1"/>
          <p:nvPr/>
        </p:nvSpPr>
        <p:spPr>
          <a:xfrm>
            <a:off x="407962" y="2082018"/>
            <a:ext cx="11586115" cy="4416594"/>
          </a:xfrm>
          <a:prstGeom prst="rect">
            <a:avLst/>
          </a:prstGeom>
          <a:noFill/>
        </p:spPr>
        <p:txBody>
          <a:bodyPr wrap="square" rtlCol="0">
            <a:spAutoFit/>
          </a:bodyPr>
          <a:lstStyle/>
          <a:p>
            <a:r>
              <a:rPr lang="en-GB" sz="2800" b="1" u="sng" dirty="0">
                <a:solidFill>
                  <a:schemeClr val="bg1"/>
                </a:solidFill>
              </a:rPr>
              <a:t>Wednesday 10</a:t>
            </a:r>
            <a:r>
              <a:rPr lang="en-GB" sz="2800" b="1" u="sng" baseline="30000" dirty="0">
                <a:solidFill>
                  <a:schemeClr val="bg1"/>
                </a:solidFill>
              </a:rPr>
              <a:t>th</a:t>
            </a:r>
            <a:r>
              <a:rPr lang="en-GB" sz="2800" b="1" u="sng" dirty="0">
                <a:solidFill>
                  <a:schemeClr val="bg1"/>
                </a:solidFill>
              </a:rPr>
              <a:t> September</a:t>
            </a:r>
          </a:p>
          <a:p>
            <a:r>
              <a:rPr lang="en-US" sz="2700" b="1" dirty="0">
                <a:solidFill>
                  <a:schemeClr val="bg1"/>
                </a:solidFill>
              </a:rPr>
              <a:t>You have been given a time slot to arrive </a:t>
            </a:r>
            <a:r>
              <a:rPr lang="en-US" sz="2500" b="1" dirty="0">
                <a:solidFill>
                  <a:schemeClr val="bg1"/>
                </a:solidFill>
              </a:rPr>
              <a:t>(8.35am, 8:50am, 9:05am, 9:20am)</a:t>
            </a:r>
            <a:endParaRPr lang="en-GB" sz="2500" b="1" dirty="0">
              <a:solidFill>
                <a:schemeClr val="accent4"/>
              </a:solidFill>
            </a:endParaRPr>
          </a:p>
          <a:p>
            <a:endParaRPr lang="en-GB" sz="2800" b="1" dirty="0">
              <a:solidFill>
                <a:schemeClr val="bg1"/>
              </a:solidFill>
            </a:endParaRPr>
          </a:p>
          <a:p>
            <a:r>
              <a:rPr lang="en-GB" sz="2800" b="1" dirty="0">
                <a:solidFill>
                  <a:schemeClr val="bg1"/>
                </a:solidFill>
              </a:rPr>
              <a:t>Preparation: </a:t>
            </a:r>
            <a:r>
              <a:rPr lang="en-GB" sz="2800" b="1" dirty="0">
                <a:solidFill>
                  <a:schemeClr val="accent4"/>
                </a:solidFill>
              </a:rPr>
              <a:t>Talk – Try on uniform – Travel the route – Build excitement</a:t>
            </a:r>
          </a:p>
          <a:p>
            <a:r>
              <a:rPr lang="en-GB" sz="2800" b="1" dirty="0">
                <a:solidFill>
                  <a:schemeClr val="bg1"/>
                </a:solidFill>
              </a:rPr>
              <a:t>The morning: </a:t>
            </a:r>
            <a:r>
              <a:rPr lang="en-GB" sz="2800" b="1" dirty="0">
                <a:solidFill>
                  <a:schemeClr val="accent4"/>
                </a:solidFill>
              </a:rPr>
              <a:t>Leave plenty of time – Use a visual timetable – Breakfast</a:t>
            </a:r>
          </a:p>
          <a:p>
            <a:r>
              <a:rPr lang="en-GB" sz="2800" b="1" dirty="0">
                <a:solidFill>
                  <a:schemeClr val="bg1"/>
                </a:solidFill>
              </a:rPr>
              <a:t>The arrival: </a:t>
            </a:r>
            <a:r>
              <a:rPr lang="en-GB" sz="2800" b="1" dirty="0">
                <a:solidFill>
                  <a:schemeClr val="accent4"/>
                </a:solidFill>
              </a:rPr>
              <a:t>Come to front of the school (black side gate)</a:t>
            </a:r>
          </a:p>
          <a:p>
            <a:r>
              <a:rPr lang="en-GB" sz="2800" b="1" dirty="0">
                <a:solidFill>
                  <a:schemeClr val="bg1"/>
                </a:solidFill>
              </a:rPr>
              <a:t>Keep yourself busy: </a:t>
            </a:r>
            <a:r>
              <a:rPr lang="en-GB" sz="2800" b="1" dirty="0">
                <a:solidFill>
                  <a:schemeClr val="accent4"/>
                </a:solidFill>
              </a:rPr>
              <a:t>Plan something, keep busy!</a:t>
            </a:r>
          </a:p>
          <a:p>
            <a:r>
              <a:rPr lang="en-GB" sz="2800" b="1" dirty="0">
                <a:solidFill>
                  <a:schemeClr val="bg1"/>
                </a:solidFill>
              </a:rPr>
              <a:t>The collection: </a:t>
            </a:r>
            <a:r>
              <a:rPr lang="en-GB" sz="2800" b="1" dirty="0">
                <a:solidFill>
                  <a:schemeClr val="accent4"/>
                </a:solidFill>
              </a:rPr>
              <a:t>Arrive for 12pm – Wait outside the black reception gate </a:t>
            </a:r>
          </a:p>
          <a:p>
            <a:r>
              <a:rPr lang="en-GB" sz="2800" b="1" dirty="0">
                <a:solidFill>
                  <a:schemeClr val="bg1"/>
                </a:solidFill>
              </a:rPr>
              <a:t>Later that day: </a:t>
            </a:r>
            <a:r>
              <a:rPr lang="en-GB" sz="2800" b="1" dirty="0">
                <a:solidFill>
                  <a:schemeClr val="accent4"/>
                </a:solidFill>
              </a:rPr>
              <a:t>Talk about the day</a:t>
            </a:r>
          </a:p>
          <a:p>
            <a:endParaRPr lang="en-GB" sz="3000" b="1" dirty="0">
              <a:solidFill>
                <a:schemeClr val="bg1"/>
              </a:solidFill>
            </a:endParaRPr>
          </a:p>
        </p:txBody>
      </p:sp>
    </p:spTree>
    <p:extLst>
      <p:ext uri="{BB962C8B-B14F-4D97-AF65-F5344CB8AC3E}">
        <p14:creationId xmlns:p14="http://schemas.microsoft.com/office/powerpoint/2010/main" val="511912559"/>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School Bag</a:t>
            </a:r>
          </a:p>
        </p:txBody>
      </p:sp>
      <p:sp>
        <p:nvSpPr>
          <p:cNvPr id="5" name="TextBox 4"/>
          <p:cNvSpPr txBox="1"/>
          <p:nvPr/>
        </p:nvSpPr>
        <p:spPr>
          <a:xfrm>
            <a:off x="426720" y="1972749"/>
            <a:ext cx="11338560" cy="4401205"/>
          </a:xfrm>
          <a:prstGeom prst="rect">
            <a:avLst/>
          </a:prstGeom>
          <a:noFill/>
        </p:spPr>
        <p:txBody>
          <a:bodyPr wrap="square" rtlCol="0">
            <a:spAutoFit/>
          </a:bodyPr>
          <a:lstStyle/>
          <a:p>
            <a:r>
              <a:rPr lang="en-GB" sz="3000" b="1" dirty="0">
                <a:solidFill>
                  <a:schemeClr val="bg1"/>
                </a:solidFill>
              </a:rPr>
              <a:t>Named Water Bottle</a:t>
            </a:r>
          </a:p>
          <a:p>
            <a:r>
              <a:rPr lang="en-GB" sz="3000" b="1" dirty="0">
                <a:solidFill>
                  <a:schemeClr val="bg1"/>
                </a:solidFill>
              </a:rPr>
              <a:t>Named Sun Hat/Coat</a:t>
            </a:r>
          </a:p>
          <a:p>
            <a:r>
              <a:rPr lang="en-GB" sz="3000" b="1" dirty="0">
                <a:solidFill>
                  <a:schemeClr val="bg1"/>
                </a:solidFill>
              </a:rPr>
              <a:t>Named Sun Cream</a:t>
            </a:r>
          </a:p>
          <a:p>
            <a:r>
              <a:rPr lang="en-GB" sz="3000" b="1" dirty="0">
                <a:solidFill>
                  <a:schemeClr val="bg1"/>
                </a:solidFill>
              </a:rPr>
              <a:t>Named Spare Uniform/Underwear (in PE bag)</a:t>
            </a:r>
          </a:p>
          <a:p>
            <a:r>
              <a:rPr lang="en-GB" sz="3000" b="1" dirty="0">
                <a:solidFill>
                  <a:schemeClr val="bg1"/>
                </a:solidFill>
              </a:rPr>
              <a:t>Named Wellies (if possible to leave at school) </a:t>
            </a:r>
          </a:p>
          <a:p>
            <a:endParaRPr lang="en-US" sz="2000" b="1" i="1" dirty="0">
              <a:solidFill>
                <a:schemeClr val="bg1"/>
              </a:solidFill>
            </a:endParaRPr>
          </a:p>
          <a:p>
            <a:r>
              <a:rPr lang="en-US" sz="3000" b="1" dirty="0">
                <a:solidFill>
                  <a:schemeClr val="bg1"/>
                </a:solidFill>
              </a:rPr>
              <a:t>We would ask that PE kit is in school everyday.</a:t>
            </a:r>
            <a:endParaRPr lang="en-GB" sz="3000" b="1" dirty="0">
              <a:solidFill>
                <a:schemeClr val="bg1"/>
              </a:solidFill>
            </a:endParaRPr>
          </a:p>
          <a:p>
            <a:endParaRPr lang="en-US" sz="2000" b="1" i="1" dirty="0">
              <a:solidFill>
                <a:schemeClr val="bg1"/>
              </a:solidFill>
            </a:endParaRPr>
          </a:p>
          <a:p>
            <a:r>
              <a:rPr lang="en-US" sz="3000" b="1" dirty="0">
                <a:solidFill>
                  <a:schemeClr val="accent4"/>
                </a:solidFill>
              </a:rPr>
              <a:t>Please do not let your child bring in toys or other treasures to school, unless asked by the teacher to do so. </a:t>
            </a:r>
            <a:endParaRPr lang="en-GB" sz="3000" b="1" dirty="0">
              <a:solidFill>
                <a:schemeClr val="accent4"/>
              </a:solidFill>
            </a:endParaRPr>
          </a:p>
        </p:txBody>
      </p:sp>
    </p:spTree>
    <p:extLst>
      <p:ext uri="{BB962C8B-B14F-4D97-AF65-F5344CB8AC3E}">
        <p14:creationId xmlns:p14="http://schemas.microsoft.com/office/powerpoint/2010/main" val="1472230534"/>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Uniform</a:t>
            </a:r>
          </a:p>
        </p:txBody>
      </p:sp>
      <p:sp>
        <p:nvSpPr>
          <p:cNvPr id="5" name="TextBox 4"/>
          <p:cNvSpPr txBox="1"/>
          <p:nvPr/>
        </p:nvSpPr>
        <p:spPr>
          <a:xfrm>
            <a:off x="407963" y="2082018"/>
            <a:ext cx="11338560" cy="2477601"/>
          </a:xfrm>
          <a:prstGeom prst="rect">
            <a:avLst/>
          </a:prstGeom>
          <a:noFill/>
        </p:spPr>
        <p:txBody>
          <a:bodyPr wrap="square" rtlCol="0">
            <a:spAutoFit/>
          </a:bodyPr>
          <a:lstStyle/>
          <a:p>
            <a:pPr algn="ctr"/>
            <a:r>
              <a:rPr lang="en-GB" sz="3000" b="1" dirty="0">
                <a:solidFill>
                  <a:schemeClr val="bg1"/>
                </a:solidFill>
              </a:rPr>
              <a:t>We are proud to be working with Edgar Jerome Ltd – who are stocking our uniform.</a:t>
            </a:r>
          </a:p>
          <a:p>
            <a:pPr algn="ctr"/>
            <a:endParaRPr lang="en-GB" sz="500" b="1" dirty="0">
              <a:solidFill>
                <a:schemeClr val="bg1"/>
              </a:solidFill>
            </a:endParaRPr>
          </a:p>
          <a:p>
            <a:pPr algn="ctr"/>
            <a:r>
              <a:rPr lang="en-GB" sz="3000" b="1" dirty="0">
                <a:solidFill>
                  <a:schemeClr val="bg1"/>
                </a:solidFill>
              </a:rPr>
              <a:t>Ways to purchase School Uniform</a:t>
            </a:r>
          </a:p>
          <a:p>
            <a:pPr algn="ctr"/>
            <a:endParaRPr lang="en-GB" sz="3000" b="1" dirty="0">
              <a:solidFill>
                <a:schemeClr val="bg1"/>
              </a:solidFill>
            </a:endParaRPr>
          </a:p>
          <a:p>
            <a:r>
              <a:rPr lang="en-GB" sz="3000" b="1" dirty="0">
                <a:solidFill>
                  <a:schemeClr val="accent4"/>
                </a:solidFill>
              </a:rPr>
              <a:t>                      Website</a:t>
            </a:r>
            <a:r>
              <a:rPr lang="en-GB" sz="3000" b="1" dirty="0">
                <a:solidFill>
                  <a:schemeClr val="bg1"/>
                </a:solidFill>
              </a:rPr>
              <a:t>                                                         </a:t>
            </a:r>
            <a:r>
              <a:rPr lang="en-GB" sz="3000" b="1" dirty="0">
                <a:solidFill>
                  <a:schemeClr val="accent4"/>
                </a:solidFill>
              </a:rPr>
              <a:t>In Store </a:t>
            </a:r>
          </a:p>
        </p:txBody>
      </p:sp>
      <p:cxnSp>
        <p:nvCxnSpPr>
          <p:cNvPr id="6" name="Straight Arrow Connector 5">
            <a:extLst>
              <a:ext uri="{FF2B5EF4-FFF2-40B4-BE49-F238E27FC236}">
                <a16:creationId xmlns:a16="http://schemas.microsoft.com/office/drawing/2014/main" id="{4870767D-3426-AF47-9C4E-DB8EA3899A06}"/>
              </a:ext>
            </a:extLst>
          </p:cNvPr>
          <p:cNvCxnSpPr>
            <a:cxnSpLocks/>
          </p:cNvCxnSpPr>
          <p:nvPr/>
        </p:nvCxnSpPr>
        <p:spPr>
          <a:xfrm>
            <a:off x="7088747" y="3568779"/>
            <a:ext cx="2252738" cy="438453"/>
          </a:xfrm>
          <a:prstGeom prst="straightConnector1">
            <a:avLst/>
          </a:prstGeom>
          <a:ln>
            <a:solidFill>
              <a:schemeClr val="accent4"/>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330279BB-C881-7445-B7B9-76EE88A9FF5A}"/>
              </a:ext>
            </a:extLst>
          </p:cNvPr>
          <p:cNvCxnSpPr>
            <a:cxnSpLocks/>
          </p:cNvCxnSpPr>
          <p:nvPr/>
        </p:nvCxnSpPr>
        <p:spPr>
          <a:xfrm flipH="1">
            <a:off x="3592113" y="3616019"/>
            <a:ext cx="2183192" cy="438453"/>
          </a:xfrm>
          <a:prstGeom prst="straightConnector1">
            <a:avLst/>
          </a:prstGeom>
          <a:ln>
            <a:solidFill>
              <a:schemeClr val="accent4"/>
            </a:solidFill>
            <a:tailEnd type="triangle"/>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4"/>
          <a:stretch>
            <a:fillRect/>
          </a:stretch>
        </p:blipFill>
        <p:spPr>
          <a:xfrm>
            <a:off x="8895720" y="4526161"/>
            <a:ext cx="2010468" cy="2218301"/>
          </a:xfrm>
          <a:prstGeom prst="rect">
            <a:avLst/>
          </a:prstGeom>
        </p:spPr>
      </p:pic>
      <p:pic>
        <p:nvPicPr>
          <p:cNvPr id="10" name="Picture 9"/>
          <p:cNvPicPr>
            <a:picLocks noChangeAspect="1"/>
          </p:cNvPicPr>
          <p:nvPr/>
        </p:nvPicPr>
        <p:blipFill>
          <a:blip r:embed="rId5"/>
          <a:stretch>
            <a:fillRect/>
          </a:stretch>
        </p:blipFill>
        <p:spPr>
          <a:xfrm>
            <a:off x="1501795" y="4612387"/>
            <a:ext cx="3422409" cy="1831730"/>
          </a:xfrm>
          <a:prstGeom prst="rect">
            <a:avLst/>
          </a:prstGeom>
        </p:spPr>
      </p:pic>
    </p:spTree>
    <p:extLst>
      <p:ext uri="{BB962C8B-B14F-4D97-AF65-F5344CB8AC3E}">
        <p14:creationId xmlns:p14="http://schemas.microsoft.com/office/powerpoint/2010/main" val="1374992462"/>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Uniform</a:t>
            </a:r>
          </a:p>
        </p:txBody>
      </p:sp>
      <p:sp>
        <p:nvSpPr>
          <p:cNvPr id="5" name="TextBox 4"/>
          <p:cNvSpPr txBox="1"/>
          <p:nvPr/>
        </p:nvSpPr>
        <p:spPr>
          <a:xfrm>
            <a:off x="426720" y="1779233"/>
            <a:ext cx="11338560" cy="5493812"/>
          </a:xfrm>
          <a:prstGeom prst="rect">
            <a:avLst/>
          </a:prstGeom>
          <a:noFill/>
        </p:spPr>
        <p:txBody>
          <a:bodyPr wrap="square" rtlCol="0">
            <a:spAutoFit/>
          </a:bodyPr>
          <a:lstStyle/>
          <a:p>
            <a:pPr algn="ctr"/>
            <a:r>
              <a:rPr lang="en-GB" sz="2300" b="1" dirty="0">
                <a:solidFill>
                  <a:schemeClr val="bg1"/>
                </a:solidFill>
              </a:rPr>
              <a:t>Please ensure all uniform is named and spares are in their school bag.</a:t>
            </a:r>
          </a:p>
          <a:p>
            <a:pPr algn="ctr"/>
            <a:r>
              <a:rPr lang="en-US" sz="2300" b="1" dirty="0">
                <a:solidFill>
                  <a:schemeClr val="bg1"/>
                </a:solidFill>
              </a:rPr>
              <a:t>Please buy clothing your child can manage alone (e.g. Velcro fastenings rather than laces)</a:t>
            </a:r>
            <a:endParaRPr lang="en-GB" sz="2300" b="1" dirty="0">
              <a:solidFill>
                <a:schemeClr val="bg1"/>
              </a:solidFill>
            </a:endParaRPr>
          </a:p>
          <a:p>
            <a:pPr algn="ctr"/>
            <a:endParaRPr lang="en-US" sz="1500" b="1" dirty="0">
              <a:solidFill>
                <a:schemeClr val="bg1"/>
              </a:solidFill>
            </a:endParaRPr>
          </a:p>
          <a:p>
            <a:pPr fontAlgn="base"/>
            <a:r>
              <a:rPr lang="en-US" sz="2000" dirty="0">
                <a:solidFill>
                  <a:schemeClr val="bg1"/>
                </a:solidFill>
              </a:rPr>
              <a:t>In Reception, Pupils are expected to wear a school uniform selected from the following garments:</a:t>
            </a:r>
          </a:p>
          <a:p>
            <a:pPr fontAlgn="base"/>
            <a:endParaRPr lang="en-US" sz="1000" dirty="0">
              <a:solidFill>
                <a:schemeClr val="bg1"/>
              </a:solidFill>
            </a:endParaRPr>
          </a:p>
          <a:p>
            <a:pPr marL="342900" indent="-342900" fontAlgn="base">
              <a:buFont typeface="Arial" panose="020B0604020202020204" pitchFamily="34" charset="0"/>
              <a:buChar char="•"/>
            </a:pPr>
            <a:r>
              <a:rPr lang="en-US" sz="2000" dirty="0">
                <a:solidFill>
                  <a:schemeClr val="bg1"/>
                </a:solidFill>
              </a:rPr>
              <a:t>Polo Shirt (Branded optional)</a:t>
            </a:r>
          </a:p>
          <a:p>
            <a:pPr marL="342900" indent="-342900" fontAlgn="base">
              <a:buFont typeface="Arial" panose="020B0604020202020204" pitchFamily="34" charset="0"/>
              <a:buChar char="•"/>
            </a:pPr>
            <a:r>
              <a:rPr lang="en-US" sz="2000" dirty="0">
                <a:solidFill>
                  <a:schemeClr val="bg1"/>
                </a:solidFill>
              </a:rPr>
              <a:t>Purple Branded V Neck Jumper/Cardigan</a:t>
            </a:r>
          </a:p>
          <a:p>
            <a:pPr marL="342900" indent="-342900" fontAlgn="base">
              <a:buFont typeface="Arial" panose="020B0604020202020204" pitchFamily="34" charset="0"/>
              <a:buChar char="•"/>
            </a:pPr>
            <a:r>
              <a:rPr lang="en-US" sz="2000" dirty="0">
                <a:solidFill>
                  <a:schemeClr val="bg1"/>
                </a:solidFill>
              </a:rPr>
              <a:t>Grey Trousers/Shorts/Skirt</a:t>
            </a:r>
          </a:p>
          <a:p>
            <a:pPr marL="342900" indent="-342900" fontAlgn="base">
              <a:buFont typeface="Arial" panose="020B0604020202020204" pitchFamily="34" charset="0"/>
              <a:buChar char="•"/>
            </a:pPr>
            <a:r>
              <a:rPr lang="en-US" sz="2000" dirty="0">
                <a:solidFill>
                  <a:schemeClr val="bg1"/>
                </a:solidFill>
              </a:rPr>
              <a:t>Grey/White/Purple Socks/Tights</a:t>
            </a:r>
          </a:p>
          <a:p>
            <a:pPr marL="342900" indent="-342900" fontAlgn="base">
              <a:buFont typeface="Arial" panose="020B0604020202020204" pitchFamily="34" charset="0"/>
              <a:buChar char="•"/>
            </a:pPr>
            <a:r>
              <a:rPr lang="en-US" sz="2000" dirty="0">
                <a:solidFill>
                  <a:schemeClr val="bg1"/>
                </a:solidFill>
              </a:rPr>
              <a:t>Black Shoes or Sandals (with closed toe)</a:t>
            </a:r>
          </a:p>
          <a:p>
            <a:pPr fontAlgn="base"/>
            <a:endParaRPr lang="en-US" sz="1000" dirty="0">
              <a:solidFill>
                <a:schemeClr val="bg1"/>
              </a:solidFill>
            </a:endParaRPr>
          </a:p>
          <a:p>
            <a:pPr marL="342900" indent="-342900" fontAlgn="base">
              <a:buFont typeface="Arial" panose="020B0604020202020204" pitchFamily="34" charset="0"/>
              <a:buChar char="•"/>
            </a:pPr>
            <a:r>
              <a:rPr lang="en-US" sz="2000" dirty="0">
                <a:solidFill>
                  <a:schemeClr val="bg1"/>
                </a:solidFill>
              </a:rPr>
              <a:t>(PE) Purple Branded Polo Shirt</a:t>
            </a:r>
          </a:p>
          <a:p>
            <a:pPr marL="342900" indent="-342900" fontAlgn="base">
              <a:buFont typeface="Arial" panose="020B0604020202020204" pitchFamily="34" charset="0"/>
              <a:buChar char="•"/>
            </a:pPr>
            <a:r>
              <a:rPr lang="en-US" sz="2000" dirty="0">
                <a:solidFill>
                  <a:schemeClr val="bg1"/>
                </a:solidFill>
              </a:rPr>
              <a:t>(PE) Black Shorts (leggings)</a:t>
            </a:r>
          </a:p>
          <a:p>
            <a:pPr marL="342900" indent="-342900" fontAlgn="base">
              <a:buFont typeface="Arial" panose="020B0604020202020204" pitchFamily="34" charset="0"/>
              <a:buChar char="•"/>
            </a:pPr>
            <a:r>
              <a:rPr lang="en-US" sz="2000" dirty="0">
                <a:solidFill>
                  <a:schemeClr val="bg1"/>
                </a:solidFill>
              </a:rPr>
              <a:t>(PE) Branded Hooded Sweatshirt / Black Hoodie (plain) / Zip Up</a:t>
            </a:r>
          </a:p>
          <a:p>
            <a:pPr marL="342900" indent="-342900" fontAlgn="base">
              <a:buFont typeface="Arial" panose="020B0604020202020204" pitchFamily="34" charset="0"/>
              <a:buChar char="•"/>
            </a:pPr>
            <a:r>
              <a:rPr lang="en-US" sz="2000" dirty="0">
                <a:solidFill>
                  <a:schemeClr val="bg1"/>
                </a:solidFill>
              </a:rPr>
              <a:t>(PE) Children do educational gymnastics in bare feet. Trainers can be worn for outdoor activities. </a:t>
            </a:r>
            <a:r>
              <a:rPr lang="en-US" sz="2000" b="1" dirty="0">
                <a:solidFill>
                  <a:schemeClr val="bg1"/>
                </a:solidFill>
              </a:rPr>
              <a:t>Please make sure trainers are always in their bag.</a:t>
            </a:r>
            <a:r>
              <a:rPr lang="en-US" sz="2000" dirty="0">
                <a:solidFill>
                  <a:schemeClr val="bg1"/>
                </a:solidFill>
              </a:rPr>
              <a:t> Boot trainers are not considered suitable.</a:t>
            </a:r>
          </a:p>
          <a:p>
            <a:pPr fontAlgn="base"/>
            <a:r>
              <a:rPr lang="en-US" sz="2000" dirty="0">
                <a:solidFill>
                  <a:schemeClr val="bg1"/>
                </a:solidFill>
              </a:rPr>
              <a:t>Optional: Purple Summer Dress, Purple Summer Cap, Purple Jacket, Book bag, PE Bag</a:t>
            </a:r>
          </a:p>
          <a:p>
            <a:pPr algn="ctr"/>
            <a:endParaRPr lang="en-GB" sz="3000" b="1" dirty="0">
              <a:solidFill>
                <a:schemeClr val="bg1"/>
              </a:solidFill>
            </a:endParaRPr>
          </a:p>
        </p:txBody>
      </p:sp>
      <p:sp>
        <p:nvSpPr>
          <p:cNvPr id="6" name="Rounded Rectangle 5"/>
          <p:cNvSpPr/>
          <p:nvPr/>
        </p:nvSpPr>
        <p:spPr>
          <a:xfrm>
            <a:off x="7520724" y="3569463"/>
            <a:ext cx="2558473" cy="1376218"/>
          </a:xfrm>
          <a:prstGeom prst="round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7030A0"/>
                </a:solidFill>
              </a:rPr>
              <a:t>Pre-loved Uniform</a:t>
            </a:r>
          </a:p>
          <a:p>
            <a:pPr algn="ctr"/>
            <a:r>
              <a:rPr lang="en-GB" sz="1600" b="1" dirty="0">
                <a:solidFill>
                  <a:srgbClr val="7030A0"/>
                </a:solidFill>
              </a:rPr>
              <a:t>Teddy Bears Picnic</a:t>
            </a:r>
          </a:p>
        </p:txBody>
      </p:sp>
      <p:pic>
        <p:nvPicPr>
          <p:cNvPr id="8" name="Picture 7"/>
          <p:cNvPicPr>
            <a:picLocks noChangeAspect="1"/>
          </p:cNvPicPr>
          <p:nvPr/>
        </p:nvPicPr>
        <p:blipFill>
          <a:blip r:embed="rId4"/>
          <a:stretch>
            <a:fillRect/>
          </a:stretch>
        </p:blipFill>
        <p:spPr>
          <a:xfrm>
            <a:off x="10421554" y="3298078"/>
            <a:ext cx="1557086" cy="2126847"/>
          </a:xfrm>
          <a:prstGeom prst="rect">
            <a:avLst/>
          </a:prstGeom>
        </p:spPr>
      </p:pic>
    </p:spTree>
    <p:extLst>
      <p:ext uri="{BB962C8B-B14F-4D97-AF65-F5344CB8AC3E}">
        <p14:creationId xmlns:p14="http://schemas.microsoft.com/office/powerpoint/2010/main" val="1251006502"/>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The Drop Off</a:t>
            </a:r>
          </a:p>
        </p:txBody>
      </p:sp>
      <p:sp>
        <p:nvSpPr>
          <p:cNvPr id="5" name="TextBox 4"/>
          <p:cNvSpPr txBox="1"/>
          <p:nvPr/>
        </p:nvSpPr>
        <p:spPr>
          <a:xfrm>
            <a:off x="287268" y="1855315"/>
            <a:ext cx="11338560" cy="5139869"/>
          </a:xfrm>
          <a:prstGeom prst="rect">
            <a:avLst/>
          </a:prstGeom>
          <a:noFill/>
        </p:spPr>
        <p:txBody>
          <a:bodyPr wrap="square" rtlCol="0">
            <a:spAutoFit/>
          </a:bodyPr>
          <a:lstStyle/>
          <a:p>
            <a:pPr algn="just"/>
            <a:r>
              <a:rPr lang="en-US" sz="2800" b="1" u="sng" dirty="0">
                <a:solidFill>
                  <a:schemeClr val="bg1"/>
                </a:solidFill>
              </a:rPr>
              <a:t>From Thursday 11</a:t>
            </a:r>
            <a:r>
              <a:rPr lang="en-US" sz="2800" b="1" u="sng" baseline="30000" dirty="0">
                <a:solidFill>
                  <a:schemeClr val="bg1"/>
                </a:solidFill>
              </a:rPr>
              <a:t>th</a:t>
            </a:r>
            <a:r>
              <a:rPr lang="en-US" sz="2800" b="1" u="sng" dirty="0">
                <a:solidFill>
                  <a:schemeClr val="bg1"/>
                </a:solidFill>
              </a:rPr>
              <a:t> onwards</a:t>
            </a:r>
          </a:p>
          <a:p>
            <a:pPr algn="just"/>
            <a:r>
              <a:rPr lang="en-US" sz="2800" b="1" dirty="0">
                <a:solidFill>
                  <a:schemeClr val="bg1"/>
                </a:solidFill>
              </a:rPr>
              <a:t>The school gates are opened at </a:t>
            </a:r>
            <a:r>
              <a:rPr lang="en-US" sz="2800" b="1" dirty="0">
                <a:solidFill>
                  <a:schemeClr val="accent4"/>
                </a:solidFill>
              </a:rPr>
              <a:t>8.30am</a:t>
            </a:r>
            <a:r>
              <a:rPr lang="en-US" sz="2800" b="1" dirty="0">
                <a:solidFill>
                  <a:schemeClr val="bg1"/>
                </a:solidFill>
              </a:rPr>
              <a:t> for registration and at </a:t>
            </a:r>
            <a:r>
              <a:rPr lang="en-US" sz="2800" b="1" dirty="0">
                <a:solidFill>
                  <a:schemeClr val="accent4"/>
                </a:solidFill>
              </a:rPr>
              <a:t>8.45am</a:t>
            </a:r>
            <a:r>
              <a:rPr lang="en-US" sz="2800" b="1" dirty="0">
                <a:solidFill>
                  <a:schemeClr val="bg1"/>
                </a:solidFill>
              </a:rPr>
              <a:t> the outside doors and gates are locked to ensure safety of the children. You make your way through the black gate and drop your child off at the gate to the Reception outside area. </a:t>
            </a:r>
          </a:p>
          <a:p>
            <a:pPr algn="just"/>
            <a:endParaRPr lang="en-US" sz="2800" b="1" dirty="0">
              <a:solidFill>
                <a:schemeClr val="bg1"/>
              </a:solidFill>
            </a:endParaRPr>
          </a:p>
          <a:p>
            <a:pPr algn="just"/>
            <a:r>
              <a:rPr lang="en-US" sz="2800" b="1" dirty="0">
                <a:solidFill>
                  <a:schemeClr val="bg1"/>
                </a:solidFill>
              </a:rPr>
              <a:t>We ask parents and children to wait in the queue on the right hand side at the front of the school before </a:t>
            </a:r>
            <a:r>
              <a:rPr lang="en-US" sz="2800" b="1" dirty="0">
                <a:solidFill>
                  <a:schemeClr val="accent4"/>
                </a:solidFill>
              </a:rPr>
              <a:t>8.30am</a:t>
            </a:r>
            <a:r>
              <a:rPr lang="en-US" sz="2800" b="1" dirty="0">
                <a:solidFill>
                  <a:schemeClr val="bg1"/>
                </a:solidFill>
              </a:rPr>
              <a:t>.</a:t>
            </a:r>
          </a:p>
          <a:p>
            <a:pPr algn="just"/>
            <a:endParaRPr lang="en-US" sz="2800" b="1" dirty="0">
              <a:solidFill>
                <a:schemeClr val="bg1"/>
              </a:solidFill>
            </a:endParaRPr>
          </a:p>
          <a:p>
            <a:pPr algn="just"/>
            <a:r>
              <a:rPr lang="en-US" sz="2800" b="1" dirty="0">
                <a:solidFill>
                  <a:schemeClr val="bg1"/>
                </a:solidFill>
              </a:rPr>
              <a:t>If your child arrives after </a:t>
            </a:r>
            <a:r>
              <a:rPr lang="en-US" sz="2800" b="1" dirty="0">
                <a:solidFill>
                  <a:schemeClr val="accent4"/>
                </a:solidFill>
              </a:rPr>
              <a:t>8.45am</a:t>
            </a:r>
            <a:r>
              <a:rPr lang="en-US" sz="2800" b="1" dirty="0">
                <a:solidFill>
                  <a:schemeClr val="bg1"/>
                </a:solidFill>
              </a:rPr>
              <a:t>, please enter via the school office. </a:t>
            </a:r>
            <a:endParaRPr lang="en-US" sz="1000" b="1" dirty="0">
              <a:solidFill>
                <a:schemeClr val="bg1"/>
              </a:solidFill>
            </a:endParaRPr>
          </a:p>
          <a:p>
            <a:endParaRPr lang="en-US" sz="1000" b="1" dirty="0">
              <a:solidFill>
                <a:schemeClr val="bg1"/>
              </a:solidFill>
            </a:endParaRPr>
          </a:p>
          <a:p>
            <a:pPr algn="just"/>
            <a:endParaRPr lang="en-US" sz="2800" b="1" dirty="0">
              <a:solidFill>
                <a:schemeClr val="bg1"/>
              </a:solidFill>
            </a:endParaRPr>
          </a:p>
          <a:p>
            <a:pPr algn="just"/>
            <a:endParaRPr lang="en-US" sz="1000" b="1" dirty="0">
              <a:solidFill>
                <a:schemeClr val="bg1"/>
              </a:solidFill>
            </a:endParaRPr>
          </a:p>
        </p:txBody>
      </p:sp>
    </p:spTree>
    <p:extLst>
      <p:ext uri="{BB962C8B-B14F-4D97-AF65-F5344CB8AC3E}">
        <p14:creationId xmlns:p14="http://schemas.microsoft.com/office/powerpoint/2010/main" val="4293056818"/>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The Drop Off</a:t>
            </a:r>
          </a:p>
        </p:txBody>
      </p:sp>
      <p:sp>
        <p:nvSpPr>
          <p:cNvPr id="5" name="TextBox 4"/>
          <p:cNvSpPr txBox="1"/>
          <p:nvPr/>
        </p:nvSpPr>
        <p:spPr>
          <a:xfrm>
            <a:off x="426720" y="2059137"/>
            <a:ext cx="11338560" cy="3970318"/>
          </a:xfrm>
          <a:prstGeom prst="rect">
            <a:avLst/>
          </a:prstGeom>
          <a:noFill/>
        </p:spPr>
        <p:txBody>
          <a:bodyPr wrap="square" rtlCol="0">
            <a:spAutoFit/>
          </a:bodyPr>
          <a:lstStyle/>
          <a:p>
            <a:pPr algn="just"/>
            <a:r>
              <a:rPr lang="en-US" sz="2800" b="1" dirty="0">
                <a:solidFill>
                  <a:schemeClr val="bg1"/>
                </a:solidFill>
              </a:rPr>
              <a:t>Each child has a named peg. There are boxes for their school bags/book bags to go in. There is also a named spot for their water bottle to be placed. </a:t>
            </a:r>
            <a:r>
              <a:rPr lang="en-US" sz="2800" b="1" i="1" dirty="0">
                <a:solidFill>
                  <a:schemeClr val="accent4">
                    <a:lumMod val="60000"/>
                    <a:lumOff val="40000"/>
                  </a:schemeClr>
                </a:solidFill>
              </a:rPr>
              <a:t>Your child only needs a small book bag and a draw string PE bag – the pegs can get very busy otherwise!</a:t>
            </a:r>
          </a:p>
          <a:p>
            <a:pPr algn="just"/>
            <a:endParaRPr lang="en-US" sz="2800" b="1" dirty="0">
              <a:solidFill>
                <a:schemeClr val="bg1"/>
              </a:solidFill>
            </a:endParaRPr>
          </a:p>
          <a:p>
            <a:pPr algn="just"/>
            <a:r>
              <a:rPr lang="en-US" sz="2800" b="1" dirty="0">
                <a:solidFill>
                  <a:schemeClr val="bg1"/>
                </a:solidFill>
              </a:rPr>
              <a:t>If you wish to speak to the class teacher briefly, this can be done at drop off time. If you wish to discuss something in more detail, please arrange a mutually convenient time or contact </a:t>
            </a:r>
            <a:r>
              <a:rPr lang="en-US" sz="2800" b="1" dirty="0" err="1">
                <a:solidFill>
                  <a:schemeClr val="bg1"/>
                </a:solidFill>
              </a:rPr>
              <a:t>Mrs</a:t>
            </a:r>
            <a:r>
              <a:rPr lang="en-US" sz="2800" b="1" dirty="0">
                <a:solidFill>
                  <a:schemeClr val="bg1"/>
                </a:solidFill>
              </a:rPr>
              <a:t> Edwards.</a:t>
            </a:r>
          </a:p>
          <a:p>
            <a:r>
              <a:rPr lang="en-GB" sz="2800" b="1" dirty="0">
                <a:solidFill>
                  <a:schemeClr val="accent4"/>
                </a:solidFill>
              </a:rPr>
              <a:t>lowerschool@cambridgeschool.hants.sch.uk </a:t>
            </a:r>
            <a:endParaRPr lang="en-GB" sz="3000" b="1" dirty="0">
              <a:solidFill>
                <a:schemeClr val="bg1"/>
              </a:solidFill>
            </a:endParaRPr>
          </a:p>
        </p:txBody>
      </p:sp>
    </p:spTree>
    <p:extLst>
      <p:ext uri="{BB962C8B-B14F-4D97-AF65-F5344CB8AC3E}">
        <p14:creationId xmlns:p14="http://schemas.microsoft.com/office/powerpoint/2010/main" val="3414743929"/>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The Pick Up</a:t>
            </a:r>
          </a:p>
        </p:txBody>
      </p:sp>
      <p:sp>
        <p:nvSpPr>
          <p:cNvPr id="5" name="TextBox 4"/>
          <p:cNvSpPr txBox="1"/>
          <p:nvPr/>
        </p:nvSpPr>
        <p:spPr>
          <a:xfrm>
            <a:off x="407963" y="2082018"/>
            <a:ext cx="11338560" cy="4708981"/>
          </a:xfrm>
          <a:prstGeom prst="rect">
            <a:avLst/>
          </a:prstGeom>
          <a:noFill/>
        </p:spPr>
        <p:txBody>
          <a:bodyPr wrap="square" rtlCol="0">
            <a:spAutoFit/>
          </a:bodyPr>
          <a:lstStyle/>
          <a:p>
            <a:pPr algn="just"/>
            <a:r>
              <a:rPr lang="en-US" sz="3000" b="1" dirty="0">
                <a:solidFill>
                  <a:schemeClr val="bg1"/>
                </a:solidFill>
              </a:rPr>
              <a:t>The school day finishes at 3.15pm.</a:t>
            </a:r>
          </a:p>
          <a:p>
            <a:pPr algn="just"/>
            <a:endParaRPr lang="en-US" sz="3000" b="1" dirty="0">
              <a:solidFill>
                <a:schemeClr val="bg1"/>
              </a:solidFill>
            </a:endParaRPr>
          </a:p>
          <a:p>
            <a:pPr algn="just"/>
            <a:r>
              <a:rPr lang="en-US" sz="3000" b="1" dirty="0">
                <a:solidFill>
                  <a:schemeClr val="bg1"/>
                </a:solidFill>
              </a:rPr>
              <a:t>Parents queue outside the front of the school as in the morning. When the gates open, make your way to the Reception area where the teachers will be waiting with the children. If you have make alternative arrangements for pick up – please let the class teacher know by letter or the school office know by answer phone. </a:t>
            </a:r>
          </a:p>
          <a:p>
            <a:pPr algn="just"/>
            <a:endParaRPr lang="en-US" sz="3000" b="1" dirty="0">
              <a:solidFill>
                <a:schemeClr val="bg1"/>
              </a:solidFill>
            </a:endParaRPr>
          </a:p>
          <a:p>
            <a:pPr algn="just"/>
            <a:r>
              <a:rPr lang="en-US" sz="3000" b="1" dirty="0">
                <a:solidFill>
                  <a:schemeClr val="bg1"/>
                </a:solidFill>
              </a:rPr>
              <a:t>If you are not at school by 3.30pm, your child will be taken to the Nest and you may incur a charge. </a:t>
            </a:r>
            <a:endParaRPr lang="en-GB" sz="3000" b="1" dirty="0">
              <a:solidFill>
                <a:schemeClr val="bg1"/>
              </a:solidFill>
            </a:endParaRPr>
          </a:p>
        </p:txBody>
      </p:sp>
    </p:spTree>
    <p:extLst>
      <p:ext uri="{BB962C8B-B14F-4D97-AF65-F5344CB8AC3E}">
        <p14:creationId xmlns:p14="http://schemas.microsoft.com/office/powerpoint/2010/main" val="3992150768"/>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Travelling to School</a:t>
            </a:r>
          </a:p>
        </p:txBody>
      </p:sp>
      <p:sp>
        <p:nvSpPr>
          <p:cNvPr id="5" name="TextBox 4"/>
          <p:cNvSpPr txBox="1"/>
          <p:nvPr/>
        </p:nvSpPr>
        <p:spPr>
          <a:xfrm>
            <a:off x="407963" y="2082018"/>
            <a:ext cx="11338560" cy="4170372"/>
          </a:xfrm>
          <a:prstGeom prst="rect">
            <a:avLst/>
          </a:prstGeom>
          <a:noFill/>
        </p:spPr>
        <p:txBody>
          <a:bodyPr wrap="square" rtlCol="0">
            <a:spAutoFit/>
          </a:bodyPr>
          <a:lstStyle/>
          <a:p>
            <a:pPr algn="just"/>
            <a:r>
              <a:rPr lang="en-US" sz="3000" b="1" dirty="0">
                <a:solidFill>
                  <a:schemeClr val="bg1"/>
                </a:solidFill>
              </a:rPr>
              <a:t>Parking at school and travelling to school are usually contentious issues at school. </a:t>
            </a:r>
          </a:p>
          <a:p>
            <a:pPr algn="just"/>
            <a:endParaRPr lang="en-US" sz="1500" b="1" dirty="0">
              <a:solidFill>
                <a:schemeClr val="bg1"/>
              </a:solidFill>
            </a:endParaRPr>
          </a:p>
          <a:p>
            <a:pPr algn="just"/>
            <a:r>
              <a:rPr lang="en-US" sz="3000" b="1" dirty="0">
                <a:solidFill>
                  <a:schemeClr val="bg1"/>
                </a:solidFill>
              </a:rPr>
              <a:t>We have no parking at school. Either:</a:t>
            </a:r>
          </a:p>
          <a:p>
            <a:pPr marL="457200" indent="-457200" algn="just">
              <a:buFont typeface="Arial" panose="020B0604020202020204" pitchFamily="34" charset="0"/>
              <a:buChar char="•"/>
            </a:pPr>
            <a:r>
              <a:rPr lang="en-US" sz="3000" b="1" dirty="0">
                <a:solidFill>
                  <a:schemeClr val="bg1"/>
                </a:solidFill>
              </a:rPr>
              <a:t>Walk/Scoot/Cycle from home</a:t>
            </a:r>
          </a:p>
          <a:p>
            <a:pPr marL="457200" indent="-457200" algn="just">
              <a:buFont typeface="Arial" panose="020B0604020202020204" pitchFamily="34" charset="0"/>
              <a:buChar char="•"/>
            </a:pPr>
            <a:r>
              <a:rPr lang="en-US" sz="3000" b="1" dirty="0">
                <a:solidFill>
                  <a:schemeClr val="bg1"/>
                </a:solidFill>
              </a:rPr>
              <a:t>Park and Stride from further afield (Garrison Cathedral, Fox Lines)</a:t>
            </a:r>
          </a:p>
          <a:p>
            <a:endParaRPr lang="en-US" sz="1500" b="1" dirty="0">
              <a:solidFill>
                <a:schemeClr val="bg1"/>
              </a:solidFill>
            </a:endParaRPr>
          </a:p>
          <a:p>
            <a:r>
              <a:rPr lang="en-US" sz="3000" b="1" dirty="0">
                <a:solidFill>
                  <a:schemeClr val="bg1"/>
                </a:solidFill>
              </a:rPr>
              <a:t>Support us in creating a Healthy, Safe, Happy Community.</a:t>
            </a:r>
          </a:p>
          <a:p>
            <a:endParaRPr lang="en-US" sz="1500" b="1" dirty="0">
              <a:solidFill>
                <a:schemeClr val="bg1"/>
              </a:solidFill>
            </a:endParaRPr>
          </a:p>
          <a:p>
            <a:r>
              <a:rPr lang="en-US" sz="4000" b="1" dirty="0">
                <a:solidFill>
                  <a:schemeClr val="accent4"/>
                </a:solidFill>
              </a:rPr>
              <a:t>Where at all possible, Walk, Scoot or Cycle to school. </a:t>
            </a:r>
          </a:p>
        </p:txBody>
      </p:sp>
    </p:spTree>
    <p:extLst>
      <p:ext uri="{BB962C8B-B14F-4D97-AF65-F5344CB8AC3E}">
        <p14:creationId xmlns:p14="http://schemas.microsoft.com/office/powerpoint/2010/main" val="3077040601"/>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The Nest</a:t>
            </a:r>
          </a:p>
        </p:txBody>
      </p:sp>
      <p:sp>
        <p:nvSpPr>
          <p:cNvPr id="5" name="TextBox 4"/>
          <p:cNvSpPr txBox="1"/>
          <p:nvPr/>
        </p:nvSpPr>
        <p:spPr>
          <a:xfrm>
            <a:off x="407963" y="2082018"/>
            <a:ext cx="11338560" cy="1938992"/>
          </a:xfrm>
          <a:prstGeom prst="rect">
            <a:avLst/>
          </a:prstGeom>
          <a:noFill/>
        </p:spPr>
        <p:txBody>
          <a:bodyPr wrap="square" rtlCol="0">
            <a:spAutoFit/>
          </a:bodyPr>
          <a:lstStyle/>
          <a:p>
            <a:pPr algn="just"/>
            <a:r>
              <a:rPr lang="en-US" sz="3000" b="1" dirty="0">
                <a:solidFill>
                  <a:schemeClr val="bg1"/>
                </a:solidFill>
              </a:rPr>
              <a:t>Breakfast club from 7.30am</a:t>
            </a:r>
          </a:p>
          <a:p>
            <a:pPr algn="just"/>
            <a:endParaRPr lang="en-US" sz="3000" b="1" dirty="0">
              <a:solidFill>
                <a:schemeClr val="bg1"/>
              </a:solidFill>
            </a:endParaRPr>
          </a:p>
          <a:p>
            <a:pPr algn="just"/>
            <a:r>
              <a:rPr lang="en-US" sz="3000" b="1" dirty="0">
                <a:solidFill>
                  <a:schemeClr val="bg1"/>
                </a:solidFill>
              </a:rPr>
              <a:t>After School Club until 6pm</a:t>
            </a:r>
          </a:p>
          <a:p>
            <a:pPr algn="just"/>
            <a:endParaRPr lang="en-US" sz="3000" b="1" dirty="0">
              <a:solidFill>
                <a:schemeClr val="bg1"/>
              </a:solidFill>
            </a:endParaRPr>
          </a:p>
        </p:txBody>
      </p:sp>
      <p:pic>
        <p:nvPicPr>
          <p:cNvPr id="6" name="Picture 5">
            <a:extLst>
              <a:ext uri="{FF2B5EF4-FFF2-40B4-BE49-F238E27FC236}">
                <a16:creationId xmlns:a16="http://schemas.microsoft.com/office/drawing/2014/main" id="{0EFE643E-5888-4F87-AF5F-411642558E95}"/>
              </a:ext>
            </a:extLst>
          </p:cNvPr>
          <p:cNvPicPr>
            <a:picLocks noChangeAspect="1"/>
          </p:cNvPicPr>
          <p:nvPr/>
        </p:nvPicPr>
        <p:blipFill>
          <a:blip r:embed="rId4"/>
          <a:stretch>
            <a:fillRect/>
          </a:stretch>
        </p:blipFill>
        <p:spPr>
          <a:xfrm>
            <a:off x="6077243" y="2166937"/>
            <a:ext cx="5381625" cy="2524125"/>
          </a:xfrm>
          <a:prstGeom prst="rect">
            <a:avLst/>
          </a:prstGeom>
        </p:spPr>
      </p:pic>
      <p:sp>
        <p:nvSpPr>
          <p:cNvPr id="10" name="TextBox 9">
            <a:extLst>
              <a:ext uri="{FF2B5EF4-FFF2-40B4-BE49-F238E27FC236}">
                <a16:creationId xmlns:a16="http://schemas.microsoft.com/office/drawing/2014/main" id="{DDC8C130-AD80-42B2-8FFC-1B43C9697B75}"/>
              </a:ext>
            </a:extLst>
          </p:cNvPr>
          <p:cNvSpPr txBox="1"/>
          <p:nvPr/>
        </p:nvSpPr>
        <p:spPr>
          <a:xfrm>
            <a:off x="6926324" y="5127234"/>
            <a:ext cx="3325022" cy="1107996"/>
          </a:xfrm>
          <a:prstGeom prst="rect">
            <a:avLst/>
          </a:prstGeom>
          <a:noFill/>
        </p:spPr>
        <p:txBody>
          <a:bodyPr wrap="square" rtlCol="0">
            <a:spAutoFit/>
          </a:bodyPr>
          <a:lstStyle/>
          <a:p>
            <a:r>
              <a:rPr lang="en-GB" sz="3000" b="1" dirty="0">
                <a:solidFill>
                  <a:schemeClr val="bg1"/>
                </a:solidFill>
              </a:rPr>
              <a:t>Booking is essential</a:t>
            </a:r>
          </a:p>
          <a:p>
            <a:pPr algn="ctr"/>
            <a:r>
              <a:rPr lang="en-GB" b="1" dirty="0">
                <a:solidFill>
                  <a:schemeClr val="bg1"/>
                </a:solidFill>
              </a:rPr>
              <a:t>(details how to do this will follow)</a:t>
            </a:r>
          </a:p>
        </p:txBody>
      </p:sp>
      <p:sp>
        <p:nvSpPr>
          <p:cNvPr id="9" name="Text Box 2">
            <a:extLst>
              <a:ext uri="{FF2B5EF4-FFF2-40B4-BE49-F238E27FC236}">
                <a16:creationId xmlns:a16="http://schemas.microsoft.com/office/drawing/2014/main" id="{2318CC8F-6E88-4BB3-9CD1-E7ECF7A66DF3}"/>
              </a:ext>
            </a:extLst>
          </p:cNvPr>
          <p:cNvSpPr txBox="1">
            <a:spLocks noChangeArrowheads="1"/>
          </p:cNvSpPr>
          <p:nvPr/>
        </p:nvSpPr>
        <p:spPr bwMode="auto">
          <a:xfrm>
            <a:off x="533913" y="3840479"/>
            <a:ext cx="4478948" cy="2399983"/>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nSpc>
                <a:spcPct val="107000"/>
              </a:lnSpc>
              <a:spcAft>
                <a:spcPts val="800"/>
              </a:spcAft>
            </a:pPr>
            <a:r>
              <a:rPr lang="en-GB" sz="2000" kern="1600" dirty="0">
                <a:effectLst/>
                <a:latin typeface="Calibri" panose="020F0502020204030204" pitchFamily="34" charset="0"/>
                <a:ea typeface="Calibri" panose="020F0502020204030204" pitchFamily="34" charset="0"/>
                <a:cs typeface="Times New Roman" panose="02020603050405020304" pitchFamily="18" charset="0"/>
              </a:rPr>
              <a:t>The Nest: Early Birds:</a:t>
            </a:r>
            <a:endParaRPr lang="en-GB" sz="2000" kern="1600" dirty="0">
              <a:effectLst/>
              <a:latin typeface="Linkpen 3b Join" panose="03050602060000000000" pitchFamily="66"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2000" kern="1600" dirty="0">
                <a:effectLst/>
                <a:latin typeface="Calibri" panose="020F0502020204030204" pitchFamily="34" charset="0"/>
                <a:ea typeface="Calibri" panose="020F0502020204030204" pitchFamily="34" charset="0"/>
                <a:cs typeface="Times New Roman" panose="02020603050405020304" pitchFamily="18" charset="0"/>
              </a:rPr>
              <a:t>7.30am - 8.30am: £6</a:t>
            </a:r>
            <a:endParaRPr lang="en-GB" sz="2000" kern="1600" dirty="0">
              <a:effectLst/>
              <a:latin typeface="Linkpen 3b Join" panose="03050602060000000000"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kern="1600" dirty="0">
                <a:effectLst/>
                <a:latin typeface="Calibri" panose="020F0502020204030204" pitchFamily="34" charset="0"/>
                <a:ea typeface="Calibri" panose="020F0502020204030204" pitchFamily="34" charset="0"/>
                <a:cs typeface="Times New Roman" panose="02020603050405020304" pitchFamily="18" charset="0"/>
              </a:rPr>
              <a:t>The Nest Session:</a:t>
            </a:r>
            <a:endParaRPr lang="en-GB" sz="2000" kern="1600" dirty="0">
              <a:effectLst/>
              <a:latin typeface="Linkpen 3b Join" panose="03050602060000000000" pitchFamily="66"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000" kern="1600" dirty="0">
                <a:effectLst/>
                <a:latin typeface="Calibri" panose="020F0502020204030204" pitchFamily="34" charset="0"/>
                <a:ea typeface="Calibri" panose="020F0502020204030204" pitchFamily="34" charset="0"/>
                <a:cs typeface="Times New Roman" panose="02020603050405020304" pitchFamily="18" charset="0"/>
              </a:rPr>
              <a:t>Session 1: 3.15pm – 4.15pm: £6.50</a:t>
            </a:r>
            <a:endParaRPr lang="en-GB" sz="2000" kern="1600" dirty="0">
              <a:effectLst/>
              <a:latin typeface="Linkpen 3b Join" panose="03050602060000000000" pitchFamily="66"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000" kern="1600" dirty="0">
                <a:effectLst/>
                <a:latin typeface="Calibri" panose="020F0502020204030204" pitchFamily="34" charset="0"/>
                <a:ea typeface="Calibri" panose="020F0502020204030204" pitchFamily="34" charset="0"/>
                <a:cs typeface="Times New Roman" panose="02020603050405020304" pitchFamily="18" charset="0"/>
              </a:rPr>
              <a:t>Session 2: 4.15pm – 6pm: £11</a:t>
            </a:r>
            <a:endParaRPr lang="en-GB" sz="2000" kern="1600" dirty="0">
              <a:effectLst/>
              <a:latin typeface="Linkpen 3b Join" panose="03050602060000000000" pitchFamily="66"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000" kern="1600" dirty="0">
                <a:effectLst/>
                <a:latin typeface="Calibri" panose="020F0502020204030204" pitchFamily="34" charset="0"/>
                <a:ea typeface="Calibri" panose="020F0502020204030204" pitchFamily="34" charset="0"/>
                <a:cs typeface="Times New Roman" panose="02020603050405020304" pitchFamily="18" charset="0"/>
              </a:rPr>
              <a:t>Session 3: 3.10pm – 6pm: £13</a:t>
            </a:r>
            <a:endParaRPr lang="en-GB" sz="2000" kern="1600" dirty="0">
              <a:effectLst/>
              <a:latin typeface="Linkpen 3b Join" panose="03050602060000000000" pitchFamily="66" charset="0"/>
              <a:ea typeface="Calibri" panose="020F0502020204030204" pitchFamily="34" charset="0"/>
              <a:cs typeface="Times New Roman" panose="02020603050405020304" pitchFamily="18" charset="0"/>
            </a:endParaRPr>
          </a:p>
          <a:p>
            <a:pPr marL="457200">
              <a:lnSpc>
                <a:spcPct val="107000"/>
              </a:lnSpc>
              <a:spcAft>
                <a:spcPts val="800"/>
              </a:spcAft>
            </a:pPr>
            <a:r>
              <a:rPr lang="en-GB" sz="1600" kern="16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600" kern="1600" dirty="0">
              <a:effectLst/>
              <a:latin typeface="Linkpen 3b Join" panose="03050602060000000000"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600" kern="1600" dirty="0">
                <a:effectLst/>
                <a:latin typeface="Linkpen 3b Join" panose="03050602060000000000" pitchFamily="66" charset="0"/>
                <a:ea typeface="Calibri" panose="020F0502020204030204" pitchFamily="34" charset="0"/>
                <a:cs typeface="Times New Roman" panose="02020603050405020304" pitchFamily="18" charset="0"/>
              </a:rPr>
              <a:t> </a:t>
            </a:r>
          </a:p>
          <a:p>
            <a:pPr>
              <a:lnSpc>
                <a:spcPct val="107000"/>
              </a:lnSpc>
              <a:spcAft>
                <a:spcPts val="800"/>
              </a:spcAft>
            </a:pPr>
            <a:r>
              <a:rPr lang="en-GB" sz="1600" kern="1600" dirty="0">
                <a:effectLst/>
                <a:latin typeface="Linkpen 3b Join" panose="03050602060000000000" pitchFamily="66"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775593204"/>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359877" y="581604"/>
            <a:ext cx="10832123" cy="1015663"/>
          </a:xfrm>
          <a:prstGeom prst="rect">
            <a:avLst/>
          </a:prstGeom>
          <a:noFill/>
        </p:spPr>
        <p:txBody>
          <a:bodyPr wrap="square" rtlCol="0">
            <a:spAutoFit/>
          </a:bodyPr>
          <a:lstStyle/>
          <a:p>
            <a:pPr algn="ctr"/>
            <a:r>
              <a:rPr lang="en-GB" sz="6000" dirty="0">
                <a:solidFill>
                  <a:srgbClr val="7030A0"/>
                </a:solidFill>
              </a:rPr>
              <a:t>Keeping us healthy - NHS</a:t>
            </a:r>
          </a:p>
        </p:txBody>
      </p:sp>
      <p:sp>
        <p:nvSpPr>
          <p:cNvPr id="5" name="TextBox 4"/>
          <p:cNvSpPr txBox="1"/>
          <p:nvPr/>
        </p:nvSpPr>
        <p:spPr>
          <a:xfrm>
            <a:off x="407963" y="2082018"/>
            <a:ext cx="11338560" cy="6247864"/>
          </a:xfrm>
          <a:prstGeom prst="rect">
            <a:avLst/>
          </a:prstGeom>
          <a:noFill/>
        </p:spPr>
        <p:txBody>
          <a:bodyPr wrap="square" rtlCol="0">
            <a:spAutoFit/>
          </a:bodyPr>
          <a:lstStyle/>
          <a:p>
            <a:pPr algn="just">
              <a:spcBef>
                <a:spcPts val="1200"/>
              </a:spcBef>
            </a:pPr>
            <a:r>
              <a:rPr lang="en-US" sz="2800" b="1" dirty="0">
                <a:solidFill>
                  <a:schemeClr val="bg1"/>
                </a:solidFill>
              </a:rPr>
              <a:t>The School Nurse Team will pop in at several points over the course of the year to check vision, height and weight in addition to nasal </a:t>
            </a:r>
            <a:r>
              <a:rPr lang="en-US" sz="2800" b="1" dirty="0" err="1">
                <a:solidFill>
                  <a:schemeClr val="bg1"/>
                </a:solidFill>
              </a:rPr>
              <a:t>immunisation</a:t>
            </a:r>
            <a:r>
              <a:rPr lang="en-US" sz="2800" b="1" dirty="0">
                <a:solidFill>
                  <a:schemeClr val="bg1"/>
                </a:solidFill>
              </a:rPr>
              <a:t>.</a:t>
            </a:r>
          </a:p>
          <a:p>
            <a:pPr algn="just">
              <a:spcBef>
                <a:spcPts val="1200"/>
              </a:spcBef>
            </a:pPr>
            <a:endParaRPr lang="en-US" sz="1100" b="1" dirty="0">
              <a:solidFill>
                <a:schemeClr val="bg1"/>
              </a:solidFill>
            </a:endParaRPr>
          </a:p>
          <a:p>
            <a:pPr algn="just">
              <a:spcBef>
                <a:spcPts val="1200"/>
              </a:spcBef>
            </a:pPr>
            <a:r>
              <a:rPr lang="en-US" sz="2800" b="1" dirty="0">
                <a:solidFill>
                  <a:schemeClr val="bg1"/>
                </a:solidFill>
              </a:rPr>
              <a:t>The school nurse team are also there to support our families. They offer regular support. If you have any concerns regarding your child’s development, let us know. We may be able to sign post you in the direction of support with the help of the school community nurse team.</a:t>
            </a:r>
          </a:p>
          <a:p>
            <a:pPr algn="just">
              <a:spcBef>
                <a:spcPts val="1200"/>
              </a:spcBef>
            </a:pPr>
            <a:endParaRPr lang="en-US" sz="1100" b="1" dirty="0">
              <a:solidFill>
                <a:schemeClr val="bg1"/>
              </a:solidFill>
            </a:endParaRPr>
          </a:p>
          <a:p>
            <a:pPr algn="just">
              <a:spcBef>
                <a:spcPts val="1200"/>
              </a:spcBef>
            </a:pPr>
            <a:r>
              <a:rPr lang="en-US" sz="2800" b="1" dirty="0">
                <a:solidFill>
                  <a:schemeClr val="bg1"/>
                </a:solidFill>
              </a:rPr>
              <a:t>They are providing a ‘School Ready’ Workshop on 16</a:t>
            </a:r>
            <a:r>
              <a:rPr lang="en-US" sz="2800" b="1" baseline="30000" dirty="0">
                <a:solidFill>
                  <a:schemeClr val="bg1"/>
                </a:solidFill>
              </a:rPr>
              <a:t>th</a:t>
            </a:r>
            <a:r>
              <a:rPr lang="en-US" sz="2800" b="1" dirty="0">
                <a:solidFill>
                  <a:schemeClr val="bg1"/>
                </a:solidFill>
              </a:rPr>
              <a:t> July before the Teddy Bears Picnic.</a:t>
            </a:r>
          </a:p>
          <a:p>
            <a:pPr algn="just">
              <a:spcBef>
                <a:spcPts val="1200"/>
              </a:spcBef>
            </a:pPr>
            <a:endParaRPr lang="en-US" sz="2800" b="1" dirty="0">
              <a:solidFill>
                <a:schemeClr val="bg1"/>
              </a:solidFill>
            </a:endParaRPr>
          </a:p>
          <a:p>
            <a:pPr algn="just">
              <a:spcBef>
                <a:spcPts val="1200"/>
              </a:spcBef>
            </a:pPr>
            <a:endParaRPr lang="en-US" sz="2800" b="1" dirty="0">
              <a:solidFill>
                <a:schemeClr val="bg1"/>
              </a:solidFill>
            </a:endParaRPr>
          </a:p>
          <a:p>
            <a:pPr algn="just">
              <a:spcBef>
                <a:spcPts val="1200"/>
              </a:spcBef>
            </a:pPr>
            <a:endParaRPr lang="en-US" sz="2800" b="1" dirty="0">
              <a:solidFill>
                <a:schemeClr val="bg1"/>
              </a:solidFill>
            </a:endParaRPr>
          </a:p>
        </p:txBody>
      </p:sp>
    </p:spTree>
    <p:extLst>
      <p:ext uri="{BB962C8B-B14F-4D97-AF65-F5344CB8AC3E}">
        <p14:creationId xmlns:p14="http://schemas.microsoft.com/office/powerpoint/2010/main" val="4172988480"/>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Absence</a:t>
            </a:r>
          </a:p>
        </p:txBody>
      </p:sp>
      <p:sp>
        <p:nvSpPr>
          <p:cNvPr id="5" name="TextBox 4"/>
          <p:cNvSpPr txBox="1"/>
          <p:nvPr/>
        </p:nvSpPr>
        <p:spPr>
          <a:xfrm>
            <a:off x="407963" y="2082018"/>
            <a:ext cx="11338560" cy="3785652"/>
          </a:xfrm>
          <a:prstGeom prst="rect">
            <a:avLst/>
          </a:prstGeom>
          <a:noFill/>
        </p:spPr>
        <p:txBody>
          <a:bodyPr wrap="square" rtlCol="0">
            <a:spAutoFit/>
          </a:bodyPr>
          <a:lstStyle/>
          <a:p>
            <a:pPr algn="just"/>
            <a:r>
              <a:rPr lang="en-US" sz="3000" b="1" dirty="0">
                <a:solidFill>
                  <a:schemeClr val="bg1"/>
                </a:solidFill>
              </a:rPr>
              <a:t>If your child is absent due to illness, please inform the school by telephone </a:t>
            </a:r>
            <a:r>
              <a:rPr lang="en-US" sz="3000" b="1" dirty="0">
                <a:solidFill>
                  <a:schemeClr val="accent4"/>
                </a:solidFill>
              </a:rPr>
              <a:t>(01252 314884) </a:t>
            </a:r>
            <a:r>
              <a:rPr lang="en-US" sz="3000" b="1" dirty="0">
                <a:solidFill>
                  <a:schemeClr val="bg1"/>
                </a:solidFill>
              </a:rPr>
              <a:t>before 9.30am on the first day of the absence. When your child returns, a letter or email </a:t>
            </a:r>
            <a:r>
              <a:rPr lang="en-US" sz="3000" b="1" dirty="0">
                <a:solidFill>
                  <a:schemeClr val="accent4"/>
                </a:solidFill>
              </a:rPr>
              <a:t>(info@cambridgschool.hants.sch.uk) </a:t>
            </a:r>
            <a:r>
              <a:rPr lang="en-US" sz="3000" b="1" dirty="0">
                <a:solidFill>
                  <a:schemeClr val="bg1"/>
                </a:solidFill>
              </a:rPr>
              <a:t>of explanation will be required for our records, in addition to the original phone call. </a:t>
            </a:r>
          </a:p>
          <a:p>
            <a:pPr algn="just"/>
            <a:endParaRPr lang="en-US" sz="3000" b="1" dirty="0">
              <a:solidFill>
                <a:schemeClr val="bg1"/>
              </a:solidFill>
            </a:endParaRPr>
          </a:p>
          <a:p>
            <a:pPr algn="just"/>
            <a:r>
              <a:rPr lang="en-US" sz="3000" b="1" dirty="0">
                <a:solidFill>
                  <a:schemeClr val="bg1"/>
                </a:solidFill>
              </a:rPr>
              <a:t>Please see our Attendance Policy (on the school website) for more information regarding requests of leave of absence. </a:t>
            </a:r>
            <a:endParaRPr lang="en-GB" sz="3000" b="1" dirty="0">
              <a:solidFill>
                <a:schemeClr val="bg1"/>
              </a:solidFill>
            </a:endParaRPr>
          </a:p>
        </p:txBody>
      </p:sp>
    </p:spTree>
    <p:extLst>
      <p:ext uri="{BB962C8B-B14F-4D97-AF65-F5344CB8AC3E}">
        <p14:creationId xmlns:p14="http://schemas.microsoft.com/office/powerpoint/2010/main" val="536256058"/>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Absence</a:t>
            </a:r>
          </a:p>
        </p:txBody>
      </p:sp>
      <p:sp>
        <p:nvSpPr>
          <p:cNvPr id="5" name="TextBox 4"/>
          <p:cNvSpPr txBox="1"/>
          <p:nvPr/>
        </p:nvSpPr>
        <p:spPr>
          <a:xfrm>
            <a:off x="407963" y="2082018"/>
            <a:ext cx="11338560" cy="3939540"/>
          </a:xfrm>
          <a:prstGeom prst="rect">
            <a:avLst/>
          </a:prstGeom>
          <a:noFill/>
        </p:spPr>
        <p:txBody>
          <a:bodyPr wrap="square" rtlCol="0">
            <a:spAutoFit/>
          </a:bodyPr>
          <a:lstStyle/>
          <a:p>
            <a:r>
              <a:rPr lang="en-GB" sz="2500" b="1" dirty="0">
                <a:solidFill>
                  <a:schemeClr val="bg1"/>
                </a:solidFill>
              </a:rPr>
              <a:t>We firmly believe that all pupils benefit from regular school attendance. Full and regular attendance at school is crucial for a child’s future life chances and establishes a positive work ethic early in life. </a:t>
            </a:r>
          </a:p>
          <a:p>
            <a:endParaRPr lang="en-US" sz="2500" b="1" dirty="0">
              <a:solidFill>
                <a:schemeClr val="bg1"/>
              </a:solidFill>
            </a:endParaRPr>
          </a:p>
          <a:p>
            <a:r>
              <a:rPr lang="en-US" sz="2500" b="1" dirty="0">
                <a:solidFill>
                  <a:schemeClr val="bg1"/>
                </a:solidFill>
              </a:rPr>
              <a:t>Coughs and colds are highly likely, particularly during the autumn term. Children can attend school with a mild cough or cold.</a:t>
            </a:r>
            <a:endParaRPr lang="en-US" sz="2500" b="1" dirty="0">
              <a:solidFill>
                <a:schemeClr val="accent4"/>
              </a:solidFill>
            </a:endParaRPr>
          </a:p>
          <a:p>
            <a:endParaRPr lang="en-US" sz="2500" b="1" dirty="0">
              <a:solidFill>
                <a:schemeClr val="bg1"/>
              </a:solidFill>
            </a:endParaRPr>
          </a:p>
          <a:p>
            <a:r>
              <a:rPr lang="en-US" sz="2500" b="1" dirty="0">
                <a:solidFill>
                  <a:schemeClr val="bg1"/>
                </a:solidFill>
              </a:rPr>
              <a:t>If necessary, we will administer medicine to your child, but this must be signed in at the office daily (and will be sent home daily). Please see our policy on Administering Medicine (online) for more information. </a:t>
            </a:r>
            <a:r>
              <a:rPr lang="en-US" sz="2500" b="1" dirty="0">
                <a:solidFill>
                  <a:schemeClr val="accent4"/>
                </a:solidFill>
              </a:rPr>
              <a:t>No medicine in school bags!</a:t>
            </a:r>
            <a:endParaRPr lang="en-GB" sz="2500" b="1" dirty="0">
              <a:solidFill>
                <a:schemeClr val="accent4"/>
              </a:solidFill>
            </a:endParaRPr>
          </a:p>
        </p:txBody>
      </p:sp>
    </p:spTree>
    <p:extLst>
      <p:ext uri="{BB962C8B-B14F-4D97-AF65-F5344CB8AC3E}">
        <p14:creationId xmlns:p14="http://schemas.microsoft.com/office/powerpoint/2010/main" val="1098006922"/>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Snack Time</a:t>
            </a:r>
          </a:p>
        </p:txBody>
      </p:sp>
      <p:sp>
        <p:nvSpPr>
          <p:cNvPr id="5" name="TextBox 4"/>
          <p:cNvSpPr txBox="1"/>
          <p:nvPr/>
        </p:nvSpPr>
        <p:spPr>
          <a:xfrm>
            <a:off x="407963" y="2082018"/>
            <a:ext cx="11338560" cy="2246769"/>
          </a:xfrm>
          <a:prstGeom prst="rect">
            <a:avLst/>
          </a:prstGeom>
          <a:noFill/>
        </p:spPr>
        <p:txBody>
          <a:bodyPr wrap="square" rtlCol="0">
            <a:spAutoFit/>
          </a:bodyPr>
          <a:lstStyle/>
          <a:p>
            <a:pPr algn="ctr"/>
            <a:r>
              <a:rPr lang="en-GB" sz="2800" b="1" dirty="0">
                <a:solidFill>
                  <a:schemeClr val="bg1"/>
                </a:solidFill>
              </a:rPr>
              <a:t>Snack time is a social activity in which we will sit down as a class, talk and learn about the food we eat, share and take responsibility for handing out the food. </a:t>
            </a:r>
          </a:p>
          <a:p>
            <a:pPr algn="ctr"/>
            <a:endParaRPr lang="en-GB" sz="2800" b="1" dirty="0">
              <a:solidFill>
                <a:schemeClr val="bg1"/>
              </a:solidFill>
            </a:endParaRPr>
          </a:p>
          <a:p>
            <a:pPr algn="ctr"/>
            <a:r>
              <a:rPr lang="en-GB" sz="2800" b="1" dirty="0">
                <a:solidFill>
                  <a:schemeClr val="bg1"/>
                </a:solidFill>
              </a:rPr>
              <a:t>This will be flexible around the children’s learning and play. </a:t>
            </a:r>
          </a:p>
        </p:txBody>
      </p:sp>
      <p:sp>
        <p:nvSpPr>
          <p:cNvPr id="6" name="TextBox 5"/>
          <p:cNvSpPr txBox="1"/>
          <p:nvPr/>
        </p:nvSpPr>
        <p:spPr>
          <a:xfrm>
            <a:off x="407963" y="4654581"/>
            <a:ext cx="3523957" cy="2031325"/>
          </a:xfrm>
          <a:prstGeom prst="rect">
            <a:avLst/>
          </a:prstGeom>
          <a:noFill/>
        </p:spPr>
        <p:txBody>
          <a:bodyPr wrap="square" rtlCol="0">
            <a:spAutoFit/>
          </a:bodyPr>
          <a:lstStyle/>
          <a:p>
            <a:r>
              <a:rPr lang="en-GB" b="1" dirty="0">
                <a:solidFill>
                  <a:schemeClr val="accent4"/>
                </a:solidFill>
              </a:rPr>
              <a:t>		   Thanks to the 		   School Fruit 		  and  Veg Scheme, supported by NHS, all children in KS1, will be able to choose from a variety of Fruit and Vegetables every day.</a:t>
            </a:r>
          </a:p>
        </p:txBody>
      </p:sp>
      <p:sp>
        <p:nvSpPr>
          <p:cNvPr id="7" name="TextBox 6"/>
          <p:cNvSpPr txBox="1"/>
          <p:nvPr/>
        </p:nvSpPr>
        <p:spPr>
          <a:xfrm>
            <a:off x="4421275" y="4596073"/>
            <a:ext cx="7662871" cy="2308324"/>
          </a:xfrm>
          <a:prstGeom prst="rect">
            <a:avLst/>
          </a:prstGeom>
          <a:noFill/>
        </p:spPr>
        <p:txBody>
          <a:bodyPr wrap="square" rtlCol="0">
            <a:spAutoFit/>
          </a:bodyPr>
          <a:lstStyle/>
          <a:p>
            <a:r>
              <a:rPr lang="en-GB" b="1" dirty="0">
                <a:solidFill>
                  <a:schemeClr val="bg1"/>
                </a:solidFill>
              </a:rPr>
              <a:t>		     </a:t>
            </a:r>
            <a:r>
              <a:rPr lang="en-GB" b="1" dirty="0">
                <a:solidFill>
                  <a:schemeClr val="accent4"/>
                </a:solidFill>
              </a:rPr>
              <a:t>Children under 5 (or children eligible for Pupil Premium 		     funding) receive free milk every day. Once your child turns 5, you must pay a monthly subscription, around £14, to continue their daily milk. </a:t>
            </a:r>
            <a:r>
              <a:rPr lang="en-GB" b="1" dirty="0">
                <a:solidFill>
                  <a:schemeClr val="bg1"/>
                </a:solidFill>
              </a:rPr>
              <a:t>We will register your child for you, providing Cool Milk with their name and Date of Birth. If you would NOT like your child to receive free milk, please let us know. Other wise your child will receive free milk until the Friday before their 5</a:t>
            </a:r>
            <a:r>
              <a:rPr lang="en-GB" b="1" baseline="30000" dirty="0">
                <a:solidFill>
                  <a:schemeClr val="bg1"/>
                </a:solidFill>
              </a:rPr>
              <a:t>th</a:t>
            </a:r>
            <a:r>
              <a:rPr lang="en-GB" b="1" dirty="0">
                <a:solidFill>
                  <a:schemeClr val="bg1"/>
                </a:solidFill>
              </a:rPr>
              <a:t> birthday.</a:t>
            </a:r>
          </a:p>
          <a:p>
            <a:endParaRPr lang="en-GB" dirty="0"/>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8896" y="4654581"/>
            <a:ext cx="1924050" cy="533400"/>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7963" y="4654581"/>
            <a:ext cx="1946990" cy="880226"/>
          </a:xfrm>
          <a:prstGeom prst="rect">
            <a:avLst/>
          </a:prstGeom>
        </p:spPr>
      </p:pic>
    </p:spTree>
    <p:extLst>
      <p:ext uri="{BB962C8B-B14F-4D97-AF65-F5344CB8AC3E}">
        <p14:creationId xmlns:p14="http://schemas.microsoft.com/office/powerpoint/2010/main" val="2079269181"/>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Lunchtime</a:t>
            </a:r>
          </a:p>
        </p:txBody>
      </p:sp>
      <p:sp>
        <p:nvSpPr>
          <p:cNvPr id="5" name="TextBox 4"/>
          <p:cNvSpPr txBox="1"/>
          <p:nvPr/>
        </p:nvSpPr>
        <p:spPr>
          <a:xfrm>
            <a:off x="133350" y="1949014"/>
            <a:ext cx="7810499" cy="5955476"/>
          </a:xfrm>
          <a:prstGeom prst="rect">
            <a:avLst/>
          </a:prstGeom>
          <a:noFill/>
        </p:spPr>
        <p:txBody>
          <a:bodyPr wrap="square" rtlCol="0">
            <a:spAutoFit/>
          </a:bodyPr>
          <a:lstStyle/>
          <a:p>
            <a:r>
              <a:rPr lang="en-GB" sz="2500" b="1" dirty="0">
                <a:solidFill>
                  <a:schemeClr val="bg1"/>
                </a:solidFill>
              </a:rPr>
              <a:t>Chartwells provide our catering.</a:t>
            </a:r>
          </a:p>
          <a:p>
            <a:endParaRPr lang="en-US" sz="1400" b="1" dirty="0">
              <a:solidFill>
                <a:schemeClr val="bg1"/>
              </a:solidFill>
            </a:endParaRPr>
          </a:p>
          <a:p>
            <a:r>
              <a:rPr lang="en-US" sz="2500" b="1" dirty="0">
                <a:solidFill>
                  <a:schemeClr val="bg1"/>
                </a:solidFill>
              </a:rPr>
              <a:t>A copy of the menu will be available on our website. </a:t>
            </a:r>
          </a:p>
          <a:p>
            <a:endParaRPr lang="en-US" sz="1400" b="1" dirty="0">
              <a:solidFill>
                <a:schemeClr val="bg1"/>
              </a:solidFill>
            </a:endParaRPr>
          </a:p>
          <a:p>
            <a:r>
              <a:rPr lang="en-US" sz="2500" b="1" dirty="0">
                <a:solidFill>
                  <a:schemeClr val="bg1"/>
                </a:solidFill>
              </a:rPr>
              <a:t>There are a variety of meal options including meat, vegetarian, pasta and jacket potato. You will be able to preselect your child’s lunch via Arbor (details to follow) but your child will also be able to tell their teacher which meal they would like. </a:t>
            </a:r>
            <a:r>
              <a:rPr lang="en-US" sz="2500" b="1" dirty="0">
                <a:solidFill>
                  <a:schemeClr val="accent4"/>
                </a:solidFill>
              </a:rPr>
              <a:t>Hot, healthy school dinners are free in Reception and we would encourage all children to have a hot dinner, no matter how fussy!</a:t>
            </a:r>
          </a:p>
          <a:p>
            <a:endParaRPr lang="en-US" sz="1400" b="1" dirty="0">
              <a:solidFill>
                <a:schemeClr val="bg1"/>
              </a:solidFill>
            </a:endParaRPr>
          </a:p>
          <a:p>
            <a:r>
              <a:rPr lang="en-US" sz="2500" b="1" dirty="0">
                <a:solidFill>
                  <a:schemeClr val="bg1"/>
                </a:solidFill>
              </a:rPr>
              <a:t>If your child has a Medical Special Diet – please speak to us. </a:t>
            </a:r>
          </a:p>
          <a:p>
            <a:endParaRPr lang="en-US" sz="1400" b="1" dirty="0">
              <a:solidFill>
                <a:schemeClr val="bg1"/>
              </a:solidFill>
            </a:endParaRPr>
          </a:p>
          <a:p>
            <a:r>
              <a:rPr lang="en-US" sz="2500" b="1" dirty="0">
                <a:solidFill>
                  <a:schemeClr val="bg1"/>
                </a:solidFill>
              </a:rPr>
              <a:t>Continue to communicate with us! </a:t>
            </a:r>
          </a:p>
          <a:p>
            <a:pPr algn="ctr"/>
            <a:endParaRPr lang="en-GB" sz="2500" b="1" dirty="0">
              <a:solidFill>
                <a:schemeClr val="bg1"/>
              </a:solidFill>
            </a:endParaRPr>
          </a:p>
        </p:txBody>
      </p:sp>
      <p:pic>
        <p:nvPicPr>
          <p:cNvPr id="6" name="Picture 5"/>
          <p:cNvPicPr>
            <a:picLocks noChangeAspect="1"/>
          </p:cNvPicPr>
          <p:nvPr/>
        </p:nvPicPr>
        <p:blipFill>
          <a:blip r:embed="rId4"/>
          <a:stretch>
            <a:fillRect/>
          </a:stretch>
        </p:blipFill>
        <p:spPr>
          <a:xfrm>
            <a:off x="8066098" y="2876535"/>
            <a:ext cx="3948272" cy="2749144"/>
          </a:xfrm>
          <a:prstGeom prst="rect">
            <a:avLst/>
          </a:prstGeom>
        </p:spPr>
      </p:pic>
    </p:spTree>
    <p:extLst>
      <p:ext uri="{BB962C8B-B14F-4D97-AF65-F5344CB8AC3E}">
        <p14:creationId xmlns:p14="http://schemas.microsoft.com/office/powerpoint/2010/main" val="3897503279"/>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Daily Routine</a:t>
            </a:r>
          </a:p>
        </p:txBody>
      </p:sp>
      <p:sp>
        <p:nvSpPr>
          <p:cNvPr id="5" name="TextBox 4"/>
          <p:cNvSpPr txBox="1"/>
          <p:nvPr/>
        </p:nvSpPr>
        <p:spPr>
          <a:xfrm>
            <a:off x="407963" y="2082018"/>
            <a:ext cx="11338560" cy="1631216"/>
          </a:xfrm>
          <a:prstGeom prst="rect">
            <a:avLst/>
          </a:prstGeom>
          <a:noFill/>
        </p:spPr>
        <p:txBody>
          <a:bodyPr wrap="square" rtlCol="0">
            <a:spAutoFit/>
          </a:bodyPr>
          <a:lstStyle/>
          <a:p>
            <a:pPr algn="ctr"/>
            <a:r>
              <a:rPr lang="en-GB" sz="2500" b="1" dirty="0">
                <a:solidFill>
                  <a:schemeClr val="bg1"/>
                </a:solidFill>
              </a:rPr>
              <a:t>Our aim is to provide an engaging environment, in which the children can play, explore, create and think; supporting them in their journey to become effective, motivated learners. Our school day has a flexible structure, allowing opportunity for teacher led and child led learning and play. </a:t>
            </a:r>
          </a:p>
        </p:txBody>
      </p:sp>
      <p:pic>
        <p:nvPicPr>
          <p:cNvPr id="8" name="Picture 7">
            <a:extLst>
              <a:ext uri="{FF2B5EF4-FFF2-40B4-BE49-F238E27FC236}">
                <a16:creationId xmlns:a16="http://schemas.microsoft.com/office/drawing/2014/main" id="{93233D03-5149-43B2-9CFB-588B1D32B247}"/>
              </a:ext>
            </a:extLst>
          </p:cNvPr>
          <p:cNvPicPr>
            <a:picLocks noChangeAspect="1"/>
          </p:cNvPicPr>
          <p:nvPr/>
        </p:nvPicPr>
        <p:blipFill>
          <a:blip r:embed="rId4"/>
          <a:stretch>
            <a:fillRect/>
          </a:stretch>
        </p:blipFill>
        <p:spPr>
          <a:xfrm>
            <a:off x="4003968" y="3845058"/>
            <a:ext cx="4146550" cy="2882131"/>
          </a:xfrm>
          <a:prstGeom prst="rect">
            <a:avLst/>
          </a:prstGeom>
        </p:spPr>
      </p:pic>
      <p:sp>
        <p:nvSpPr>
          <p:cNvPr id="9" name="Rectangle 8">
            <a:extLst>
              <a:ext uri="{FF2B5EF4-FFF2-40B4-BE49-F238E27FC236}">
                <a16:creationId xmlns:a16="http://schemas.microsoft.com/office/drawing/2014/main" id="{743CCF29-B325-4BAA-B5CD-4466755406F5}"/>
              </a:ext>
            </a:extLst>
          </p:cNvPr>
          <p:cNvSpPr/>
          <p:nvPr/>
        </p:nvSpPr>
        <p:spPr>
          <a:xfrm>
            <a:off x="4257040" y="4145280"/>
            <a:ext cx="160102" cy="1170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6102476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Curriculum</a:t>
            </a:r>
          </a:p>
        </p:txBody>
      </p:sp>
      <p:sp>
        <p:nvSpPr>
          <p:cNvPr id="5" name="TextBox 4"/>
          <p:cNvSpPr txBox="1"/>
          <p:nvPr/>
        </p:nvSpPr>
        <p:spPr>
          <a:xfrm>
            <a:off x="426720" y="2025908"/>
            <a:ext cx="11338560" cy="4616648"/>
          </a:xfrm>
          <a:prstGeom prst="rect">
            <a:avLst/>
          </a:prstGeom>
          <a:noFill/>
        </p:spPr>
        <p:txBody>
          <a:bodyPr wrap="square" rtlCol="0">
            <a:spAutoFit/>
          </a:bodyPr>
          <a:lstStyle/>
          <a:p>
            <a:pPr algn="just"/>
            <a:r>
              <a:rPr lang="en-US" sz="2000" b="1" dirty="0">
                <a:solidFill>
                  <a:schemeClr val="bg1"/>
                </a:solidFill>
              </a:rPr>
              <a:t>In Reception, we follow the Early Years Statutory Framework for the Early Years Foundation Stage. This Framework is separated into Prime and Specific areas for development. The prime areas begin to develop quickly in response to relationships and experiences, and run through and support learning in all other areas. The prime areas continue to be fundamental throughout the EYFS. These are: </a:t>
            </a:r>
          </a:p>
          <a:p>
            <a:pPr marL="342900" indent="-342900" algn="just">
              <a:buFont typeface="Arial" panose="020B0604020202020204" pitchFamily="34" charset="0"/>
              <a:buChar char="•"/>
            </a:pPr>
            <a:r>
              <a:rPr lang="en-US" sz="2000" b="1" dirty="0">
                <a:solidFill>
                  <a:schemeClr val="bg1"/>
                </a:solidFill>
              </a:rPr>
              <a:t>Communication and Language development </a:t>
            </a:r>
          </a:p>
          <a:p>
            <a:pPr marL="342900" indent="-342900" algn="just">
              <a:buFont typeface="Arial" panose="020B0604020202020204" pitchFamily="34" charset="0"/>
              <a:buChar char="•"/>
            </a:pPr>
            <a:r>
              <a:rPr lang="en-US" sz="2000" b="1" dirty="0">
                <a:solidFill>
                  <a:schemeClr val="bg1"/>
                </a:solidFill>
              </a:rPr>
              <a:t>Personal, Social and Emotional Development </a:t>
            </a:r>
          </a:p>
          <a:p>
            <a:pPr marL="342900" indent="-342900" algn="just">
              <a:buFont typeface="Arial" panose="020B0604020202020204" pitchFamily="34" charset="0"/>
              <a:buChar char="•"/>
            </a:pPr>
            <a:r>
              <a:rPr lang="en-US" sz="2000" b="1" dirty="0">
                <a:solidFill>
                  <a:schemeClr val="bg1"/>
                </a:solidFill>
              </a:rPr>
              <a:t>Physical Development </a:t>
            </a:r>
          </a:p>
          <a:p>
            <a:pPr algn="just"/>
            <a:endParaRPr lang="en-US" sz="2000" b="1" dirty="0">
              <a:solidFill>
                <a:schemeClr val="bg1"/>
              </a:solidFill>
            </a:endParaRPr>
          </a:p>
          <a:p>
            <a:pPr algn="just"/>
            <a:r>
              <a:rPr lang="en-US" sz="2000" b="1" dirty="0">
                <a:solidFill>
                  <a:schemeClr val="bg1"/>
                </a:solidFill>
              </a:rPr>
              <a:t>The specific areas include essential skills and knowledge. They grow out of the prime areas, and provide important contexts for learning. These are: </a:t>
            </a:r>
          </a:p>
          <a:p>
            <a:pPr marL="342900" indent="-342900">
              <a:buFont typeface="Arial" panose="020B0604020202020204" pitchFamily="34" charset="0"/>
              <a:buChar char="•"/>
            </a:pPr>
            <a:r>
              <a:rPr lang="en-US" sz="2000" b="1" dirty="0">
                <a:solidFill>
                  <a:schemeClr val="bg1"/>
                </a:solidFill>
              </a:rPr>
              <a:t>Literacy </a:t>
            </a:r>
          </a:p>
          <a:p>
            <a:pPr marL="342900" indent="-342900">
              <a:buFont typeface="Arial" panose="020B0604020202020204" pitchFamily="34" charset="0"/>
              <a:buChar char="•"/>
            </a:pPr>
            <a:r>
              <a:rPr lang="en-US" sz="2000" b="1" dirty="0">
                <a:solidFill>
                  <a:schemeClr val="bg1"/>
                </a:solidFill>
              </a:rPr>
              <a:t>Mathematics </a:t>
            </a:r>
          </a:p>
          <a:p>
            <a:pPr marL="342900" indent="-342900">
              <a:buFont typeface="Arial" panose="020B0604020202020204" pitchFamily="34" charset="0"/>
              <a:buChar char="•"/>
            </a:pPr>
            <a:r>
              <a:rPr lang="en-US" sz="2000" b="1" dirty="0">
                <a:solidFill>
                  <a:schemeClr val="bg1"/>
                </a:solidFill>
              </a:rPr>
              <a:t>Understanding the World</a:t>
            </a:r>
          </a:p>
          <a:p>
            <a:pPr marL="342900" indent="-342900">
              <a:buFont typeface="Arial" panose="020B0604020202020204" pitchFamily="34" charset="0"/>
              <a:buChar char="•"/>
            </a:pPr>
            <a:r>
              <a:rPr lang="en-US" sz="2000" b="1" dirty="0">
                <a:solidFill>
                  <a:schemeClr val="bg1"/>
                </a:solidFill>
              </a:rPr>
              <a:t>Expressive Arts and Design </a:t>
            </a:r>
          </a:p>
          <a:p>
            <a:pPr algn="ctr"/>
            <a:endParaRPr lang="en-US" sz="1400" b="1" dirty="0">
              <a:solidFill>
                <a:schemeClr val="bg1"/>
              </a:solidFill>
            </a:endParaRPr>
          </a:p>
        </p:txBody>
      </p:sp>
    </p:spTree>
    <p:extLst>
      <p:ext uri="{BB962C8B-B14F-4D97-AF65-F5344CB8AC3E}">
        <p14:creationId xmlns:p14="http://schemas.microsoft.com/office/powerpoint/2010/main" val="2145796380"/>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Curriculum</a:t>
            </a:r>
          </a:p>
        </p:txBody>
      </p:sp>
      <p:sp>
        <p:nvSpPr>
          <p:cNvPr id="5" name="TextBox 4"/>
          <p:cNvSpPr txBox="1"/>
          <p:nvPr/>
        </p:nvSpPr>
        <p:spPr>
          <a:xfrm>
            <a:off x="426720" y="1964353"/>
            <a:ext cx="11338560" cy="4154984"/>
          </a:xfrm>
          <a:prstGeom prst="rect">
            <a:avLst/>
          </a:prstGeom>
          <a:noFill/>
        </p:spPr>
        <p:txBody>
          <a:bodyPr wrap="square" rtlCol="0">
            <a:spAutoFit/>
          </a:bodyPr>
          <a:lstStyle/>
          <a:p>
            <a:pPr algn="ctr"/>
            <a:r>
              <a:rPr lang="en-US" sz="2400" b="1" dirty="0">
                <a:solidFill>
                  <a:schemeClr val="bg1"/>
                </a:solidFill>
              </a:rPr>
              <a:t>Underpinning these areas for development, we provide opportunities of the children to develop their characteristics for effective learning; providing opportunities for the children to engage with other people and their environment – playing and exploring, active learning, and creating and thinking critically. </a:t>
            </a:r>
          </a:p>
          <a:p>
            <a:pPr algn="ctr"/>
            <a:endParaRPr lang="en-US" sz="2400" b="1" dirty="0">
              <a:solidFill>
                <a:schemeClr val="bg1"/>
              </a:solidFill>
            </a:endParaRPr>
          </a:p>
          <a:p>
            <a:pPr algn="ctr"/>
            <a:r>
              <a:rPr lang="en-US" sz="2400" b="1" dirty="0">
                <a:solidFill>
                  <a:schemeClr val="bg1"/>
                </a:solidFill>
              </a:rPr>
              <a:t>Over the course of each day, there are a variety of engaging activities which the children can freely move between, some of which are teacher led and some are child led. There is daily teacher input for maths and phonics, which are then linked to some of the continuous provision challenge areas, inside and outside of the classroom, which the children can explore independently. </a:t>
            </a:r>
            <a:endParaRPr lang="en-GB" sz="2400" b="1" dirty="0">
              <a:solidFill>
                <a:schemeClr val="bg1"/>
              </a:solidFill>
            </a:endParaRPr>
          </a:p>
          <a:p>
            <a:pPr algn="ctr"/>
            <a:endParaRPr lang="en-GB" sz="2400" b="1" dirty="0">
              <a:solidFill>
                <a:schemeClr val="bg1"/>
              </a:solidFill>
            </a:endParaRPr>
          </a:p>
        </p:txBody>
      </p:sp>
    </p:spTree>
    <p:extLst>
      <p:ext uri="{BB962C8B-B14F-4D97-AF65-F5344CB8AC3E}">
        <p14:creationId xmlns:p14="http://schemas.microsoft.com/office/powerpoint/2010/main" val="3117830660"/>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Curriculum</a:t>
            </a:r>
          </a:p>
        </p:txBody>
      </p:sp>
      <p:sp>
        <p:nvSpPr>
          <p:cNvPr id="5" name="TextBox 4"/>
          <p:cNvSpPr txBox="1"/>
          <p:nvPr/>
        </p:nvSpPr>
        <p:spPr>
          <a:xfrm>
            <a:off x="426720" y="1964353"/>
            <a:ext cx="11338560" cy="4154984"/>
          </a:xfrm>
          <a:prstGeom prst="rect">
            <a:avLst/>
          </a:prstGeom>
          <a:noFill/>
        </p:spPr>
        <p:txBody>
          <a:bodyPr wrap="square" rtlCol="0">
            <a:spAutoFit/>
          </a:bodyPr>
          <a:lstStyle/>
          <a:p>
            <a:pPr algn="ctr"/>
            <a:r>
              <a:rPr lang="en-GB" sz="2400" b="1" dirty="0">
                <a:solidFill>
                  <a:schemeClr val="bg1"/>
                </a:solidFill>
              </a:rPr>
              <a:t>Our curriculum is delivered through topics. </a:t>
            </a:r>
          </a:p>
          <a:p>
            <a:pPr algn="ctr"/>
            <a:r>
              <a:rPr lang="en-GB" sz="2400" b="1" dirty="0">
                <a:solidFill>
                  <a:schemeClr val="bg1"/>
                </a:solidFill>
              </a:rPr>
              <a:t>During each topic there are Hook Days!</a:t>
            </a:r>
          </a:p>
          <a:p>
            <a:pPr algn="ctr"/>
            <a:endParaRPr lang="en-GB" sz="2400" b="1" dirty="0">
              <a:solidFill>
                <a:schemeClr val="bg1"/>
              </a:solidFill>
            </a:endParaRPr>
          </a:p>
          <a:p>
            <a:pPr algn="ctr"/>
            <a:endParaRPr lang="en-GB" sz="2400" b="1" dirty="0">
              <a:solidFill>
                <a:schemeClr val="bg1"/>
              </a:solidFill>
            </a:endParaRPr>
          </a:p>
          <a:p>
            <a:pPr algn="ctr"/>
            <a:endParaRPr lang="en-GB" sz="2400" b="1" dirty="0">
              <a:solidFill>
                <a:schemeClr val="bg1"/>
              </a:solidFill>
            </a:endParaRPr>
          </a:p>
          <a:p>
            <a:pPr algn="ctr"/>
            <a:endParaRPr lang="en-GB" sz="2400" b="1" dirty="0">
              <a:solidFill>
                <a:schemeClr val="bg1"/>
              </a:solidFill>
            </a:endParaRPr>
          </a:p>
          <a:p>
            <a:pPr algn="ctr"/>
            <a:endParaRPr lang="en-GB" sz="2400" b="1" dirty="0">
              <a:solidFill>
                <a:schemeClr val="bg1"/>
              </a:solidFill>
            </a:endParaRPr>
          </a:p>
          <a:p>
            <a:pPr algn="ctr"/>
            <a:endParaRPr lang="en-GB" sz="2400" b="1" dirty="0">
              <a:solidFill>
                <a:schemeClr val="bg1"/>
              </a:solidFill>
            </a:endParaRPr>
          </a:p>
          <a:p>
            <a:pPr algn="ctr"/>
            <a:endParaRPr lang="en-GB" sz="2400" b="1" dirty="0">
              <a:solidFill>
                <a:schemeClr val="bg1"/>
              </a:solidFill>
            </a:endParaRPr>
          </a:p>
          <a:p>
            <a:pPr algn="ctr"/>
            <a:r>
              <a:rPr lang="en-GB" sz="2400" b="1" dirty="0">
                <a:solidFill>
                  <a:schemeClr val="bg1"/>
                </a:solidFill>
              </a:rPr>
              <a:t>For more information, please see our Curriculum Policy and our Early Years Policy, available on our website under School Info/Policies. </a:t>
            </a:r>
          </a:p>
        </p:txBody>
      </p:sp>
      <p:pic>
        <p:nvPicPr>
          <p:cNvPr id="8" name="Picture 7">
            <a:extLst>
              <a:ext uri="{FF2B5EF4-FFF2-40B4-BE49-F238E27FC236}">
                <a16:creationId xmlns:a16="http://schemas.microsoft.com/office/drawing/2014/main" id="{784BF60C-FC72-4614-B1EE-A8AE480683F3}"/>
              </a:ext>
            </a:extLst>
          </p:cNvPr>
          <p:cNvPicPr>
            <a:picLocks noChangeAspect="1"/>
          </p:cNvPicPr>
          <p:nvPr/>
        </p:nvPicPr>
        <p:blipFill>
          <a:blip r:embed="rId4"/>
          <a:stretch>
            <a:fillRect/>
          </a:stretch>
        </p:blipFill>
        <p:spPr>
          <a:xfrm>
            <a:off x="1087588" y="3137311"/>
            <a:ext cx="9546348" cy="1424828"/>
          </a:xfrm>
          <a:prstGeom prst="rect">
            <a:avLst/>
          </a:prstGeom>
        </p:spPr>
      </p:pic>
    </p:spTree>
    <p:extLst>
      <p:ext uri="{BB962C8B-B14F-4D97-AF65-F5344CB8AC3E}">
        <p14:creationId xmlns:p14="http://schemas.microsoft.com/office/powerpoint/2010/main" val="3109835637"/>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Hook Days</a:t>
            </a:r>
          </a:p>
        </p:txBody>
      </p:sp>
      <p:pic>
        <p:nvPicPr>
          <p:cNvPr id="7" name="Picture 6">
            <a:extLst>
              <a:ext uri="{FF2B5EF4-FFF2-40B4-BE49-F238E27FC236}">
                <a16:creationId xmlns:a16="http://schemas.microsoft.com/office/drawing/2014/main" id="{BC42F09D-9FC6-485F-BA4E-C0D1BCB84387}"/>
              </a:ext>
            </a:extLst>
          </p:cNvPr>
          <p:cNvPicPr/>
          <p:nvPr/>
        </p:nvPicPr>
        <p:blipFill rotWithShape="1">
          <a:blip r:embed="rId4" cstate="print">
            <a:extLst>
              <a:ext uri="{28A0092B-C50C-407E-A947-70E740481C1C}">
                <a14:useLocalDpi xmlns:a14="http://schemas.microsoft.com/office/drawing/2010/main" val="0"/>
              </a:ext>
            </a:extLst>
          </a:blip>
          <a:srcRect b="27561"/>
          <a:stretch/>
        </p:blipFill>
        <p:spPr bwMode="auto">
          <a:xfrm rot="10800000">
            <a:off x="304799" y="2159949"/>
            <a:ext cx="3898899" cy="2560958"/>
          </a:xfrm>
          <a:prstGeom prst="rect">
            <a:avLst/>
          </a:prstGeom>
          <a:noFill/>
          <a:ln>
            <a:noFill/>
          </a:ln>
          <a:extLst>
            <a:ext uri="{53640926-AAD7-44D8-BBD7-CCE9431645EC}">
              <a14:shadowObscured xmlns:a14="http://schemas.microsoft.com/office/drawing/2010/main"/>
            </a:ext>
          </a:extLst>
        </p:spPr>
      </p:pic>
      <p:pic>
        <p:nvPicPr>
          <p:cNvPr id="8" name="Picture 7">
            <a:extLst>
              <a:ext uri="{FF2B5EF4-FFF2-40B4-BE49-F238E27FC236}">
                <a16:creationId xmlns:a16="http://schemas.microsoft.com/office/drawing/2014/main" id="{F9628CBE-0D89-4CD0-A3DD-72008F3993B1}"/>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90267" y="2137092"/>
            <a:ext cx="3173413" cy="2560958"/>
          </a:xfrm>
          <a:prstGeom prst="rect">
            <a:avLst/>
          </a:prstGeom>
          <a:noFill/>
          <a:ln>
            <a:noFill/>
          </a:ln>
        </p:spPr>
      </p:pic>
      <p:pic>
        <p:nvPicPr>
          <p:cNvPr id="9" name="Picture 8">
            <a:extLst>
              <a:ext uri="{FF2B5EF4-FFF2-40B4-BE49-F238E27FC236}">
                <a16:creationId xmlns:a16="http://schemas.microsoft.com/office/drawing/2014/main" id="{BA13AB03-475C-4568-801C-DEFC226EAA48}"/>
              </a:ext>
            </a:extLst>
          </p:cNvPr>
          <p:cNvPicPr/>
          <p:nvPr/>
        </p:nvPicPr>
        <p:blipFill rotWithShape="1">
          <a:blip r:embed="rId6" cstate="print">
            <a:extLst>
              <a:ext uri="{28A0092B-C50C-407E-A947-70E740481C1C}">
                <a14:useLocalDpi xmlns:a14="http://schemas.microsoft.com/office/drawing/2010/main" val="0"/>
              </a:ext>
            </a:extLst>
          </a:blip>
          <a:srcRect l="5176" t="20208" r="6830" b="-306"/>
          <a:stretch/>
        </p:blipFill>
        <p:spPr bwMode="auto">
          <a:xfrm>
            <a:off x="4396740" y="3671253"/>
            <a:ext cx="3784600" cy="258381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54829496"/>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Tapestry</a:t>
            </a:r>
          </a:p>
        </p:txBody>
      </p:sp>
      <p:sp>
        <p:nvSpPr>
          <p:cNvPr id="5" name="TextBox 4"/>
          <p:cNvSpPr txBox="1"/>
          <p:nvPr/>
        </p:nvSpPr>
        <p:spPr>
          <a:xfrm>
            <a:off x="426720" y="1964353"/>
            <a:ext cx="11338560" cy="4154984"/>
          </a:xfrm>
          <a:prstGeom prst="rect">
            <a:avLst/>
          </a:prstGeom>
          <a:noFill/>
        </p:spPr>
        <p:txBody>
          <a:bodyPr wrap="square" rtlCol="0">
            <a:spAutoFit/>
          </a:bodyPr>
          <a:lstStyle/>
          <a:p>
            <a:pPr algn="just"/>
            <a:r>
              <a:rPr lang="en-US" sz="2400" b="1" dirty="0">
                <a:solidFill>
                  <a:schemeClr val="bg1"/>
                </a:solidFill>
              </a:rPr>
              <a:t>Your child’s learning at school is documented using Tapestry. This is a secure online Learning Journal to record photos, observations and comments. It builds up a record of your child's experiences during their time in Reception. </a:t>
            </a:r>
            <a:endParaRPr lang="en-GB" sz="2400" b="1" dirty="0">
              <a:solidFill>
                <a:schemeClr val="bg1"/>
              </a:solidFill>
            </a:endParaRPr>
          </a:p>
          <a:p>
            <a:pPr algn="just"/>
            <a:endParaRPr lang="en-GB" sz="2400" b="1" dirty="0">
              <a:solidFill>
                <a:schemeClr val="bg1"/>
              </a:solidFill>
            </a:endParaRPr>
          </a:p>
          <a:p>
            <a:pPr algn="just"/>
            <a:endParaRPr lang="en-GB" sz="2400" b="1" dirty="0">
              <a:solidFill>
                <a:schemeClr val="bg1"/>
              </a:solidFill>
            </a:endParaRPr>
          </a:p>
          <a:p>
            <a:pPr algn="just"/>
            <a:endParaRPr lang="en-GB" sz="2400" b="1" dirty="0">
              <a:solidFill>
                <a:schemeClr val="bg1"/>
              </a:solidFill>
            </a:endParaRPr>
          </a:p>
          <a:p>
            <a:pPr algn="just"/>
            <a:endParaRPr lang="en-GB" sz="2400" b="1" dirty="0">
              <a:solidFill>
                <a:schemeClr val="bg1"/>
              </a:solidFill>
            </a:endParaRPr>
          </a:p>
          <a:p>
            <a:pPr algn="just"/>
            <a:endParaRPr lang="en-US" sz="2400" b="1" dirty="0">
              <a:solidFill>
                <a:schemeClr val="bg1"/>
              </a:solidFill>
            </a:endParaRPr>
          </a:p>
          <a:p>
            <a:pPr algn="just"/>
            <a:r>
              <a:rPr lang="en-US" sz="2400" b="1" dirty="0">
                <a:solidFill>
                  <a:schemeClr val="bg1"/>
                </a:solidFill>
              </a:rPr>
              <a:t>Share out of school learning experiences such as reading, a family walk, playing with a favourite toy or helping out at home. This can include photos or videos. The children particularly like sharing these with their class.</a:t>
            </a:r>
            <a:endParaRPr lang="en-GB" sz="2400" b="1" dirty="0">
              <a:solidFill>
                <a:schemeClr val="bg1"/>
              </a:solidFill>
            </a:endParaRPr>
          </a:p>
        </p:txBody>
      </p:sp>
      <p:pic>
        <p:nvPicPr>
          <p:cNvPr id="11" name="Picture 10" descr="Tapestry logo - Muddy Boots Pre-School"/>
          <p:cNvPicPr/>
          <p:nvPr/>
        </p:nvPicPr>
        <p:blipFill rotWithShape="1">
          <a:blip r:embed="rId4" cstate="print">
            <a:extLst>
              <a:ext uri="{28A0092B-C50C-407E-A947-70E740481C1C}">
                <a14:useLocalDpi xmlns:a14="http://schemas.microsoft.com/office/drawing/2010/main" val="0"/>
              </a:ext>
            </a:extLst>
          </a:blip>
          <a:srcRect l="29411" t="14228" r="28850" b="12650"/>
          <a:stretch/>
        </p:blipFill>
        <p:spPr bwMode="auto">
          <a:xfrm>
            <a:off x="5328143" y="3258933"/>
            <a:ext cx="1296715" cy="151290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51917714"/>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200329"/>
          </a:xfrm>
          <a:prstGeom prst="rect">
            <a:avLst/>
          </a:prstGeom>
          <a:noFill/>
        </p:spPr>
        <p:txBody>
          <a:bodyPr wrap="square" rtlCol="0">
            <a:spAutoFit/>
          </a:bodyPr>
          <a:lstStyle/>
          <a:p>
            <a:pPr algn="r"/>
            <a:r>
              <a:rPr lang="en-GB" sz="7200" dirty="0">
                <a:solidFill>
                  <a:srgbClr val="7030A0"/>
                </a:solidFill>
              </a:rPr>
              <a:t>   </a:t>
            </a:r>
            <a:r>
              <a:rPr lang="en-GB" sz="6800" dirty="0">
                <a:solidFill>
                  <a:srgbClr val="7030A0"/>
                </a:solidFill>
              </a:rPr>
              <a:t>Home Learning Expectation</a:t>
            </a:r>
          </a:p>
        </p:txBody>
      </p:sp>
      <p:sp>
        <p:nvSpPr>
          <p:cNvPr id="5" name="TextBox 4"/>
          <p:cNvSpPr txBox="1"/>
          <p:nvPr/>
        </p:nvSpPr>
        <p:spPr>
          <a:xfrm>
            <a:off x="333149" y="2038376"/>
            <a:ext cx="11338560" cy="4708981"/>
          </a:xfrm>
          <a:prstGeom prst="rect">
            <a:avLst/>
          </a:prstGeom>
          <a:noFill/>
        </p:spPr>
        <p:txBody>
          <a:bodyPr wrap="square" rtlCol="0">
            <a:spAutoFit/>
          </a:bodyPr>
          <a:lstStyle/>
          <a:p>
            <a:pPr algn="just"/>
            <a:r>
              <a:rPr lang="en-GB" sz="2500" b="1" dirty="0">
                <a:solidFill>
                  <a:schemeClr val="bg1"/>
                </a:solidFill>
              </a:rPr>
              <a:t>Research has also repeatedly shown that parental involvement in their child’s schooling is a more powerful force than other family background variables, such as social class, family size and level of parental education. Parental involvement has a significant effect on pupil achievement throughout the years of schooling.</a:t>
            </a:r>
          </a:p>
          <a:p>
            <a:pPr algn="just"/>
            <a:r>
              <a:rPr lang="en-GB" sz="2500" b="1" dirty="0">
                <a:solidFill>
                  <a:schemeClr val="bg1"/>
                </a:solidFill>
              </a:rPr>
              <a:t> </a:t>
            </a:r>
          </a:p>
          <a:p>
            <a:pPr algn="just"/>
            <a:r>
              <a:rPr lang="en-GB" sz="2500" b="1" dirty="0">
                <a:solidFill>
                  <a:schemeClr val="bg1"/>
                </a:solidFill>
              </a:rPr>
              <a:t>The purpose of home learning is to enhance a child’s learning and provide a partnership between home and school that is clearly identifiable to the child.</a:t>
            </a:r>
          </a:p>
          <a:p>
            <a:pPr algn="just"/>
            <a:r>
              <a:rPr lang="en-GB" sz="2500" b="1" dirty="0">
                <a:solidFill>
                  <a:schemeClr val="bg1"/>
                </a:solidFill>
              </a:rPr>
              <a:t>The tasks set should not intrude unreasonably into the interests of the children beyond the school day. We suggest setting aside a specific time for your child to complete their home learning to embed routines that will develop their study skills as they progress through school. </a:t>
            </a:r>
          </a:p>
          <a:p>
            <a:r>
              <a:rPr lang="en-GB" sz="2500" dirty="0">
                <a:solidFill>
                  <a:schemeClr val="bg1"/>
                </a:solidFill>
              </a:rPr>
              <a:t> </a:t>
            </a:r>
          </a:p>
        </p:txBody>
      </p:sp>
    </p:spTree>
    <p:extLst>
      <p:ext uri="{BB962C8B-B14F-4D97-AF65-F5344CB8AC3E}">
        <p14:creationId xmlns:p14="http://schemas.microsoft.com/office/powerpoint/2010/main" val="1917636239"/>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200329"/>
          </a:xfrm>
          <a:prstGeom prst="rect">
            <a:avLst/>
          </a:prstGeom>
          <a:noFill/>
        </p:spPr>
        <p:txBody>
          <a:bodyPr wrap="square" rtlCol="0">
            <a:spAutoFit/>
          </a:bodyPr>
          <a:lstStyle/>
          <a:p>
            <a:pPr algn="r"/>
            <a:r>
              <a:rPr lang="en-GB" sz="7200" dirty="0">
                <a:solidFill>
                  <a:srgbClr val="7030A0"/>
                </a:solidFill>
              </a:rPr>
              <a:t>   </a:t>
            </a:r>
            <a:r>
              <a:rPr lang="en-GB" sz="6800" dirty="0">
                <a:solidFill>
                  <a:srgbClr val="7030A0"/>
                </a:solidFill>
              </a:rPr>
              <a:t>Home Learning Expectation</a:t>
            </a:r>
          </a:p>
        </p:txBody>
      </p:sp>
      <p:sp>
        <p:nvSpPr>
          <p:cNvPr id="5" name="TextBox 4"/>
          <p:cNvSpPr txBox="1"/>
          <p:nvPr/>
        </p:nvSpPr>
        <p:spPr>
          <a:xfrm>
            <a:off x="333149" y="2038376"/>
            <a:ext cx="11338560" cy="4601260"/>
          </a:xfrm>
          <a:prstGeom prst="rect">
            <a:avLst/>
          </a:prstGeom>
          <a:noFill/>
        </p:spPr>
        <p:txBody>
          <a:bodyPr wrap="square" rtlCol="0">
            <a:spAutoFit/>
          </a:bodyPr>
          <a:lstStyle/>
          <a:p>
            <a:r>
              <a:rPr lang="en-GB" sz="2500" b="1" dirty="0">
                <a:solidFill>
                  <a:schemeClr val="bg1"/>
                </a:solidFill>
              </a:rPr>
              <a:t>Parents receive a home learning letter every Friday detailing the phonics , maths and topic for the week. In addition, there are suggestions for Home Learning Projects during each topic.</a:t>
            </a:r>
          </a:p>
          <a:p>
            <a:r>
              <a:rPr lang="en-GB" sz="2500" b="1" dirty="0">
                <a:solidFill>
                  <a:schemeClr val="bg1"/>
                </a:solidFill>
              </a:rPr>
              <a:t> </a:t>
            </a:r>
          </a:p>
          <a:p>
            <a:r>
              <a:rPr lang="en-GB" sz="2500" b="1" dirty="0">
                <a:solidFill>
                  <a:schemeClr val="accent4"/>
                </a:solidFill>
              </a:rPr>
              <a:t>In Reception, the expectations are: </a:t>
            </a:r>
          </a:p>
          <a:p>
            <a:pPr marL="342900" indent="-342900">
              <a:buFont typeface="Arial" panose="020B0604020202020204" pitchFamily="34" charset="0"/>
              <a:buChar char="•"/>
            </a:pPr>
            <a:r>
              <a:rPr lang="en-GB" sz="2500" b="1" dirty="0">
                <a:solidFill>
                  <a:schemeClr val="accent4"/>
                </a:solidFill>
              </a:rPr>
              <a:t>Reading: Daily 10 minutes -</a:t>
            </a:r>
            <a:r>
              <a:rPr lang="en-GB" sz="2500" b="1" dirty="0">
                <a:solidFill>
                  <a:schemeClr val="bg1"/>
                </a:solidFill>
              </a:rPr>
              <a:t> recorded in their Reading Record.</a:t>
            </a:r>
          </a:p>
          <a:p>
            <a:pPr marL="342900" indent="-342900">
              <a:buFont typeface="Arial" panose="020B0604020202020204" pitchFamily="34" charset="0"/>
              <a:buChar char="•"/>
            </a:pPr>
            <a:r>
              <a:rPr lang="en-GB" sz="2500" b="1" dirty="0">
                <a:solidFill>
                  <a:schemeClr val="accent4"/>
                </a:solidFill>
              </a:rPr>
              <a:t>Phonics: Daily 5 minutes</a:t>
            </a:r>
          </a:p>
          <a:p>
            <a:pPr marL="342900" indent="-342900">
              <a:buFont typeface="Arial" panose="020B0604020202020204" pitchFamily="34" charset="0"/>
              <a:buChar char="•"/>
            </a:pPr>
            <a:r>
              <a:rPr lang="en-GB" sz="2500" b="1" dirty="0">
                <a:solidFill>
                  <a:schemeClr val="accent4"/>
                </a:solidFill>
              </a:rPr>
              <a:t>Maths: Daily 5 minutes</a:t>
            </a:r>
          </a:p>
          <a:p>
            <a:pPr marL="342900" indent="-342900">
              <a:buFont typeface="Arial" panose="020B0604020202020204" pitchFamily="34" charset="0"/>
              <a:buChar char="•"/>
            </a:pPr>
            <a:endParaRPr lang="en-US" dirty="0"/>
          </a:p>
          <a:p>
            <a:r>
              <a:rPr lang="en-US" sz="2500" b="1" dirty="0">
                <a:solidFill>
                  <a:schemeClr val="bg1"/>
                </a:solidFill>
              </a:rPr>
              <a:t>This is shared in a weekly learning letter, which is sent home and uploaded to the website.</a:t>
            </a:r>
            <a:endParaRPr lang="en-GB" sz="2500" b="1" dirty="0">
              <a:solidFill>
                <a:schemeClr val="bg1"/>
              </a:solidFill>
            </a:endParaRPr>
          </a:p>
          <a:p>
            <a:r>
              <a:rPr lang="en-GB" sz="2500" b="1" dirty="0">
                <a:solidFill>
                  <a:schemeClr val="bg1"/>
                </a:solidFill>
              </a:rPr>
              <a:t> </a:t>
            </a:r>
          </a:p>
        </p:txBody>
      </p:sp>
    </p:spTree>
    <p:extLst>
      <p:ext uri="{BB962C8B-B14F-4D97-AF65-F5344CB8AC3E}">
        <p14:creationId xmlns:p14="http://schemas.microsoft.com/office/powerpoint/2010/main" val="779438512"/>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200329"/>
          </a:xfrm>
          <a:prstGeom prst="rect">
            <a:avLst/>
          </a:prstGeom>
          <a:noFill/>
        </p:spPr>
        <p:txBody>
          <a:bodyPr wrap="square" rtlCol="0">
            <a:spAutoFit/>
          </a:bodyPr>
          <a:lstStyle/>
          <a:p>
            <a:pPr algn="ctr"/>
            <a:r>
              <a:rPr lang="en-GB" sz="7200" dirty="0">
                <a:solidFill>
                  <a:srgbClr val="7030A0"/>
                </a:solidFill>
              </a:rPr>
              <a:t>   Reading</a:t>
            </a:r>
          </a:p>
        </p:txBody>
      </p:sp>
      <p:sp>
        <p:nvSpPr>
          <p:cNvPr id="5" name="TextBox 4"/>
          <p:cNvSpPr txBox="1"/>
          <p:nvPr/>
        </p:nvSpPr>
        <p:spPr>
          <a:xfrm>
            <a:off x="333149" y="1924076"/>
            <a:ext cx="11338560" cy="5539978"/>
          </a:xfrm>
          <a:prstGeom prst="rect">
            <a:avLst/>
          </a:prstGeom>
          <a:noFill/>
        </p:spPr>
        <p:txBody>
          <a:bodyPr wrap="square" rtlCol="0">
            <a:spAutoFit/>
          </a:bodyPr>
          <a:lstStyle/>
          <a:p>
            <a:pPr algn="just"/>
            <a:r>
              <a:rPr lang="en-GB" sz="2000" b="1" dirty="0">
                <a:solidFill>
                  <a:schemeClr val="bg1"/>
                </a:solidFill>
              </a:rPr>
              <a:t>“Children are made readers on the laps of their parents.” Emilie </a:t>
            </a:r>
            <a:r>
              <a:rPr lang="en-GB" sz="2000" b="1" dirty="0" err="1">
                <a:solidFill>
                  <a:schemeClr val="bg1"/>
                </a:solidFill>
              </a:rPr>
              <a:t>Buchwald</a:t>
            </a:r>
            <a:endParaRPr lang="en-GB" sz="2000" b="1" dirty="0">
              <a:solidFill>
                <a:schemeClr val="bg1"/>
              </a:solidFill>
            </a:endParaRPr>
          </a:p>
          <a:p>
            <a:pPr algn="just"/>
            <a:endParaRPr lang="en-GB" sz="2000" b="1" dirty="0">
              <a:solidFill>
                <a:schemeClr val="bg1"/>
              </a:solidFill>
            </a:endParaRPr>
          </a:p>
          <a:p>
            <a:pPr algn="just"/>
            <a:r>
              <a:rPr lang="en-GB" sz="2000" b="1" dirty="0">
                <a:solidFill>
                  <a:schemeClr val="bg1"/>
                </a:solidFill>
              </a:rPr>
              <a:t>“The more that you read, the more things you will know. The more you learn, the more places you’ll go.” Dr. Seuss</a:t>
            </a:r>
          </a:p>
          <a:p>
            <a:pPr algn="just"/>
            <a:endParaRPr lang="en-GB" sz="2000" b="1" dirty="0">
              <a:solidFill>
                <a:schemeClr val="bg1"/>
              </a:solidFill>
            </a:endParaRPr>
          </a:p>
          <a:p>
            <a:pPr algn="just"/>
            <a:r>
              <a:rPr lang="en-GB" sz="2000" b="1" dirty="0">
                <a:solidFill>
                  <a:schemeClr val="bg1"/>
                </a:solidFill>
              </a:rPr>
              <a:t>“Reading should not be presented to children as a chore or duty. It should be offered to them as a precious gift.” Kate </a:t>
            </a:r>
            <a:r>
              <a:rPr lang="en-GB" sz="2000" b="1" dirty="0" err="1">
                <a:solidFill>
                  <a:schemeClr val="bg1"/>
                </a:solidFill>
              </a:rPr>
              <a:t>DiCamillo</a:t>
            </a:r>
            <a:endParaRPr lang="en-GB" sz="2000" b="1" dirty="0">
              <a:solidFill>
                <a:schemeClr val="bg1"/>
              </a:solidFill>
            </a:endParaRPr>
          </a:p>
          <a:p>
            <a:pPr algn="just"/>
            <a:endParaRPr lang="en-GB" sz="2000" b="1" dirty="0">
              <a:solidFill>
                <a:schemeClr val="bg1"/>
              </a:solidFill>
            </a:endParaRPr>
          </a:p>
          <a:p>
            <a:pPr algn="just"/>
            <a:r>
              <a:rPr lang="en-GB" sz="2000" b="1" dirty="0">
                <a:solidFill>
                  <a:schemeClr val="bg1"/>
                </a:solidFill>
              </a:rPr>
              <a:t>“Once you learn to read, you will be forever free.” Frederick Douglass</a:t>
            </a:r>
          </a:p>
          <a:p>
            <a:pPr algn="just"/>
            <a:endParaRPr lang="en-GB" sz="2000" b="1" dirty="0">
              <a:solidFill>
                <a:schemeClr val="bg1"/>
              </a:solidFill>
            </a:endParaRPr>
          </a:p>
          <a:p>
            <a:pPr algn="just"/>
            <a:r>
              <a:rPr lang="en-GB" sz="2000" b="1" dirty="0">
                <a:solidFill>
                  <a:schemeClr val="bg1"/>
                </a:solidFill>
              </a:rPr>
              <a:t>Reading enjoyment has been reported as more important for children’s educational success than their family’s social economic status (OECD, 2002).</a:t>
            </a:r>
          </a:p>
          <a:p>
            <a:pPr algn="just"/>
            <a:endParaRPr lang="en-GB" sz="2000" b="1" dirty="0">
              <a:solidFill>
                <a:schemeClr val="bg1"/>
              </a:solidFill>
            </a:endParaRPr>
          </a:p>
          <a:p>
            <a:pPr algn="just"/>
            <a:r>
              <a:rPr lang="en-GB" sz="2000" b="1" dirty="0">
                <a:solidFill>
                  <a:schemeClr val="bg1"/>
                </a:solidFill>
              </a:rPr>
              <a:t>Evidence suggests that reading for pleasure is an activity that has emotional and social consequences (Clark and </a:t>
            </a:r>
            <a:r>
              <a:rPr lang="en-GB" sz="2000" b="1" dirty="0" err="1">
                <a:solidFill>
                  <a:schemeClr val="bg1"/>
                </a:solidFill>
              </a:rPr>
              <a:t>Rumbold</a:t>
            </a:r>
            <a:r>
              <a:rPr lang="en-GB" sz="2000" b="1" dirty="0">
                <a:solidFill>
                  <a:schemeClr val="bg1"/>
                </a:solidFill>
              </a:rPr>
              <a:t>, 2006).</a:t>
            </a:r>
          </a:p>
          <a:p>
            <a:pPr algn="just"/>
            <a:endParaRPr lang="en-GB" b="1" dirty="0">
              <a:solidFill>
                <a:schemeClr val="bg1"/>
              </a:solidFill>
            </a:endParaRPr>
          </a:p>
          <a:p>
            <a:pPr algn="just"/>
            <a:endParaRPr lang="en-GB" b="1" dirty="0">
              <a:solidFill>
                <a:schemeClr val="bg1"/>
              </a:solidFill>
            </a:endParaRPr>
          </a:p>
          <a:p>
            <a:pPr algn="just"/>
            <a:endParaRPr lang="en-GB" b="1" dirty="0">
              <a:solidFill>
                <a:schemeClr val="bg1"/>
              </a:solidFill>
            </a:endParaRPr>
          </a:p>
        </p:txBody>
      </p:sp>
    </p:spTree>
    <p:extLst>
      <p:ext uri="{BB962C8B-B14F-4D97-AF65-F5344CB8AC3E}">
        <p14:creationId xmlns:p14="http://schemas.microsoft.com/office/powerpoint/2010/main" val="2452580468"/>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63453" y="414866"/>
            <a:ext cx="10832123" cy="1200329"/>
          </a:xfrm>
          <a:prstGeom prst="rect">
            <a:avLst/>
          </a:prstGeom>
          <a:noFill/>
        </p:spPr>
        <p:txBody>
          <a:bodyPr wrap="square" rtlCol="0">
            <a:spAutoFit/>
          </a:bodyPr>
          <a:lstStyle/>
          <a:p>
            <a:pPr algn="ctr"/>
            <a:r>
              <a:rPr lang="en-GB" sz="7200" dirty="0">
                <a:solidFill>
                  <a:srgbClr val="7030A0"/>
                </a:solidFill>
              </a:rPr>
              <a:t>   Reading</a:t>
            </a:r>
          </a:p>
        </p:txBody>
      </p:sp>
      <p:sp>
        <p:nvSpPr>
          <p:cNvPr id="5" name="TextBox 4"/>
          <p:cNvSpPr txBox="1"/>
          <p:nvPr/>
        </p:nvSpPr>
        <p:spPr>
          <a:xfrm>
            <a:off x="386531" y="2082018"/>
            <a:ext cx="11338560" cy="4585871"/>
          </a:xfrm>
          <a:prstGeom prst="rect">
            <a:avLst/>
          </a:prstGeom>
          <a:noFill/>
        </p:spPr>
        <p:txBody>
          <a:bodyPr wrap="square" rtlCol="0">
            <a:spAutoFit/>
          </a:bodyPr>
          <a:lstStyle/>
          <a:p>
            <a:pPr algn="just"/>
            <a:r>
              <a:rPr lang="en-GB" sz="2000" b="1" dirty="0">
                <a:solidFill>
                  <a:schemeClr val="bg1"/>
                </a:solidFill>
              </a:rPr>
              <a:t>We teach reading using the phonics programme Little Wandle Letters and Sounds.</a:t>
            </a:r>
          </a:p>
          <a:p>
            <a:pPr algn="just"/>
            <a:endParaRPr lang="en-GB" sz="2000" b="1" dirty="0">
              <a:solidFill>
                <a:schemeClr val="bg1"/>
              </a:solidFill>
            </a:endParaRPr>
          </a:p>
          <a:p>
            <a:pPr algn="just"/>
            <a:r>
              <a:rPr lang="en-GB" sz="2000" b="1" dirty="0">
                <a:solidFill>
                  <a:schemeClr val="bg1"/>
                </a:solidFill>
              </a:rPr>
              <a:t>In our classrooms, we have fully phonetically decodable reading books to match your child’s stage of reading development. </a:t>
            </a:r>
          </a:p>
          <a:p>
            <a:pPr algn="just"/>
            <a:endParaRPr lang="en-US" sz="2000" b="1" dirty="0">
              <a:solidFill>
                <a:schemeClr val="bg1"/>
              </a:solidFill>
            </a:endParaRPr>
          </a:p>
          <a:p>
            <a:pPr algn="just"/>
            <a:r>
              <a:rPr lang="en-US" sz="2000" b="1" dirty="0">
                <a:solidFill>
                  <a:schemeClr val="bg1"/>
                </a:solidFill>
              </a:rPr>
              <a:t>Two reading books a week:</a:t>
            </a:r>
          </a:p>
          <a:p>
            <a:pPr marL="457200" indent="-457200" algn="just">
              <a:buFont typeface="Arial" panose="020B0604020202020204" pitchFamily="34" charset="0"/>
              <a:buChar char="•"/>
            </a:pPr>
            <a:r>
              <a:rPr lang="en-US" sz="2000" b="1" dirty="0">
                <a:solidFill>
                  <a:schemeClr val="bg1"/>
                </a:solidFill>
              </a:rPr>
              <a:t>Learn to Read book (matching the child’s phonic development-read every day for 1 week, to build confidence and fluency). This book will be sent home for the weekend but </a:t>
            </a:r>
            <a:r>
              <a:rPr lang="en-US" sz="2000" b="1" u="sng" dirty="0">
                <a:solidFill>
                  <a:schemeClr val="bg1"/>
                </a:solidFill>
              </a:rPr>
              <a:t>must</a:t>
            </a:r>
            <a:r>
              <a:rPr lang="en-US" sz="2000" b="1" dirty="0">
                <a:solidFill>
                  <a:schemeClr val="bg1"/>
                </a:solidFill>
              </a:rPr>
              <a:t> be returned on the following Monday.</a:t>
            </a:r>
          </a:p>
          <a:p>
            <a:pPr marL="457200" indent="-457200" algn="just">
              <a:buFont typeface="Arial" panose="020B0604020202020204" pitchFamily="34" charset="0"/>
              <a:buChar char="•"/>
            </a:pPr>
            <a:r>
              <a:rPr lang="en-US" sz="2000" b="1" dirty="0">
                <a:solidFill>
                  <a:schemeClr val="bg1"/>
                </a:solidFill>
              </a:rPr>
              <a:t>Love to Read book (to be shared and enjoyed, used to develop comprehension and promote love of reading)</a:t>
            </a:r>
            <a:endParaRPr lang="en-GB" sz="2000" b="1" dirty="0">
              <a:solidFill>
                <a:schemeClr val="bg1"/>
              </a:solidFill>
            </a:endParaRPr>
          </a:p>
          <a:p>
            <a:pPr algn="just"/>
            <a:endParaRPr lang="en-GB" sz="2000" b="1" dirty="0">
              <a:solidFill>
                <a:schemeClr val="bg1"/>
              </a:solidFill>
            </a:endParaRPr>
          </a:p>
          <a:p>
            <a:pPr algn="just"/>
            <a:r>
              <a:rPr lang="en-GB" sz="2000" b="1" dirty="0">
                <a:solidFill>
                  <a:schemeClr val="bg1"/>
                </a:solidFill>
              </a:rPr>
              <a:t>The children will be reading regularly at school, to an adult, but for good progress, reading </a:t>
            </a:r>
            <a:r>
              <a:rPr lang="en-GB" sz="2000" b="1" u="sng" dirty="0">
                <a:solidFill>
                  <a:schemeClr val="bg1"/>
                </a:solidFill>
              </a:rPr>
              <a:t>must</a:t>
            </a:r>
            <a:r>
              <a:rPr lang="en-GB" sz="2000" b="1" dirty="0">
                <a:solidFill>
                  <a:schemeClr val="bg1"/>
                </a:solidFill>
              </a:rPr>
              <a:t> be part of a child’s daily home routine. </a:t>
            </a:r>
          </a:p>
          <a:p>
            <a:pPr algn="just"/>
            <a:endParaRPr lang="en-GB" sz="1200" b="1" dirty="0">
              <a:solidFill>
                <a:schemeClr val="bg1"/>
              </a:solidFill>
            </a:endParaRPr>
          </a:p>
        </p:txBody>
      </p:sp>
      <p:pic>
        <p:nvPicPr>
          <p:cNvPr id="6" name="Picture 5" descr="C:\Users\Staff\AppData\Local\Microsoft\Windows\INetCache\Content.MSO\8549062.tmp"/>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18637" y="1902093"/>
            <a:ext cx="841375" cy="841375"/>
          </a:xfrm>
          <a:prstGeom prst="rect">
            <a:avLst/>
          </a:prstGeom>
          <a:noFill/>
          <a:ln>
            <a:noFill/>
          </a:ln>
        </p:spPr>
      </p:pic>
    </p:spTree>
    <p:extLst>
      <p:ext uri="{BB962C8B-B14F-4D97-AF65-F5344CB8AC3E}">
        <p14:creationId xmlns:p14="http://schemas.microsoft.com/office/powerpoint/2010/main" val="2837923923"/>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Assessment</a:t>
            </a:r>
          </a:p>
        </p:txBody>
      </p:sp>
      <p:sp>
        <p:nvSpPr>
          <p:cNvPr id="5" name="TextBox 4"/>
          <p:cNvSpPr txBox="1"/>
          <p:nvPr/>
        </p:nvSpPr>
        <p:spPr>
          <a:xfrm>
            <a:off x="426720" y="2422840"/>
            <a:ext cx="11338560" cy="3970318"/>
          </a:xfrm>
          <a:prstGeom prst="rect">
            <a:avLst/>
          </a:prstGeom>
          <a:noFill/>
        </p:spPr>
        <p:txBody>
          <a:bodyPr wrap="square" rtlCol="0">
            <a:spAutoFit/>
          </a:bodyPr>
          <a:lstStyle/>
          <a:p>
            <a:pPr algn="ctr"/>
            <a:r>
              <a:rPr lang="en-GB" sz="3000" b="1" dirty="0">
                <a:solidFill>
                  <a:schemeClr val="accent4"/>
                </a:solidFill>
              </a:rPr>
              <a:t>Purpose: </a:t>
            </a:r>
            <a:r>
              <a:rPr lang="en-GB" sz="3000" b="1" dirty="0">
                <a:solidFill>
                  <a:schemeClr val="bg1"/>
                </a:solidFill>
              </a:rPr>
              <a:t>To identify where your child is against the objectives in our Reception curriculum, to set targets and put personalised learning experiences in place where necessary</a:t>
            </a:r>
          </a:p>
          <a:p>
            <a:pPr algn="ctr"/>
            <a:endParaRPr lang="en-GB" sz="1200" b="1" dirty="0">
              <a:solidFill>
                <a:schemeClr val="accent4"/>
              </a:solidFill>
            </a:endParaRPr>
          </a:p>
          <a:p>
            <a:pPr algn="ctr"/>
            <a:r>
              <a:rPr lang="en-GB" sz="3000" b="1" dirty="0">
                <a:solidFill>
                  <a:schemeClr val="accent4"/>
                </a:solidFill>
              </a:rPr>
              <a:t>How: </a:t>
            </a:r>
            <a:r>
              <a:rPr lang="en-GB" sz="3000" b="1" dirty="0">
                <a:solidFill>
                  <a:schemeClr val="bg1"/>
                </a:solidFill>
              </a:rPr>
              <a:t>Discrete assessments using observations, teacher led tasks, 1:1 activities over the first half term, Statutory Baseline Assessment, Little Wandle Phonics Assessment, Reading Assessment (Running Record), Maths Assessment</a:t>
            </a:r>
          </a:p>
          <a:p>
            <a:pPr algn="ctr"/>
            <a:endParaRPr lang="en-GB" sz="3000" b="1" dirty="0">
              <a:solidFill>
                <a:schemeClr val="bg1"/>
              </a:solidFill>
            </a:endParaRPr>
          </a:p>
        </p:txBody>
      </p:sp>
    </p:spTree>
    <p:extLst>
      <p:ext uri="{BB962C8B-B14F-4D97-AF65-F5344CB8AC3E}">
        <p14:creationId xmlns:p14="http://schemas.microsoft.com/office/powerpoint/2010/main" val="4050447967"/>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Assessment</a:t>
            </a:r>
          </a:p>
        </p:txBody>
      </p:sp>
      <p:sp>
        <p:nvSpPr>
          <p:cNvPr id="5" name="TextBox 4"/>
          <p:cNvSpPr txBox="1"/>
          <p:nvPr/>
        </p:nvSpPr>
        <p:spPr>
          <a:xfrm>
            <a:off x="426720" y="2688847"/>
            <a:ext cx="11338560" cy="3508653"/>
          </a:xfrm>
          <a:prstGeom prst="rect">
            <a:avLst/>
          </a:prstGeom>
          <a:noFill/>
        </p:spPr>
        <p:txBody>
          <a:bodyPr wrap="square" rtlCol="0">
            <a:spAutoFit/>
          </a:bodyPr>
          <a:lstStyle/>
          <a:p>
            <a:pPr algn="ctr"/>
            <a:r>
              <a:rPr lang="en-GB" sz="3000" b="1" dirty="0">
                <a:solidFill>
                  <a:schemeClr val="bg1"/>
                </a:solidFill>
              </a:rPr>
              <a:t>Initial Assessment </a:t>
            </a:r>
          </a:p>
          <a:p>
            <a:pPr algn="ctr"/>
            <a:r>
              <a:rPr lang="en-GB" sz="3000" b="1" dirty="0">
                <a:solidFill>
                  <a:schemeClr val="bg1"/>
                </a:solidFill>
              </a:rPr>
              <a:t>Statutory Reception Baseline Assessment</a:t>
            </a:r>
          </a:p>
          <a:p>
            <a:pPr algn="ctr"/>
            <a:r>
              <a:rPr lang="en-GB" sz="3000" b="1" dirty="0">
                <a:solidFill>
                  <a:schemeClr val="bg1"/>
                </a:solidFill>
              </a:rPr>
              <a:t>  – September/October</a:t>
            </a:r>
          </a:p>
          <a:p>
            <a:pPr algn="ctr"/>
            <a:endParaRPr lang="en-GB" sz="3000" b="1" dirty="0">
              <a:solidFill>
                <a:schemeClr val="bg1"/>
              </a:solidFill>
            </a:endParaRPr>
          </a:p>
          <a:p>
            <a:pPr algn="ctr"/>
            <a:r>
              <a:rPr lang="en-GB" sz="3000" b="1" dirty="0">
                <a:solidFill>
                  <a:schemeClr val="bg1"/>
                </a:solidFill>
              </a:rPr>
              <a:t>Ongoing Assessment – Throughout the year</a:t>
            </a:r>
          </a:p>
          <a:p>
            <a:pPr algn="ctr"/>
            <a:endParaRPr lang="en-US" sz="3000" b="1" dirty="0">
              <a:solidFill>
                <a:schemeClr val="bg1"/>
              </a:solidFill>
            </a:endParaRPr>
          </a:p>
          <a:p>
            <a:pPr algn="ctr"/>
            <a:r>
              <a:rPr lang="en-US" sz="3000" b="1" dirty="0">
                <a:solidFill>
                  <a:schemeClr val="bg1"/>
                </a:solidFill>
              </a:rPr>
              <a:t>End of Year Assessment – Against the Early Learning Goals</a:t>
            </a:r>
            <a:endParaRPr lang="en-GB" sz="3000" b="1" dirty="0">
              <a:solidFill>
                <a:schemeClr val="bg1"/>
              </a:solidFill>
            </a:endParaRPr>
          </a:p>
          <a:p>
            <a:pPr algn="ctr"/>
            <a:endParaRPr lang="en-GB" sz="1200" b="1" dirty="0">
              <a:solidFill>
                <a:schemeClr val="accent4"/>
              </a:solidFill>
            </a:endParaRPr>
          </a:p>
        </p:txBody>
      </p:sp>
    </p:spTree>
    <p:extLst>
      <p:ext uri="{BB962C8B-B14F-4D97-AF65-F5344CB8AC3E}">
        <p14:creationId xmlns:p14="http://schemas.microsoft.com/office/powerpoint/2010/main" val="203825411"/>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Assessment</a:t>
            </a:r>
          </a:p>
        </p:txBody>
      </p:sp>
      <p:sp>
        <p:nvSpPr>
          <p:cNvPr id="5" name="TextBox 4"/>
          <p:cNvSpPr txBox="1"/>
          <p:nvPr/>
        </p:nvSpPr>
        <p:spPr>
          <a:xfrm>
            <a:off x="407963" y="2082018"/>
            <a:ext cx="11338560" cy="4355038"/>
          </a:xfrm>
          <a:prstGeom prst="rect">
            <a:avLst/>
          </a:prstGeom>
          <a:noFill/>
        </p:spPr>
        <p:txBody>
          <a:bodyPr wrap="square" rtlCol="0">
            <a:spAutoFit/>
          </a:bodyPr>
          <a:lstStyle/>
          <a:p>
            <a:pPr algn="ctr"/>
            <a:r>
              <a:rPr lang="en-GB" sz="3000" b="1" dirty="0">
                <a:solidFill>
                  <a:schemeClr val="accent4"/>
                </a:solidFill>
              </a:rPr>
              <a:t>Communication of Assessment </a:t>
            </a:r>
          </a:p>
          <a:p>
            <a:pPr algn="ctr"/>
            <a:endParaRPr lang="en-GB" sz="1200" b="1" dirty="0">
              <a:solidFill>
                <a:schemeClr val="accent4"/>
              </a:solidFill>
            </a:endParaRPr>
          </a:p>
          <a:p>
            <a:pPr algn="ctr"/>
            <a:r>
              <a:rPr lang="en-GB" sz="3000" b="1" dirty="0">
                <a:solidFill>
                  <a:schemeClr val="bg1"/>
                </a:solidFill>
              </a:rPr>
              <a:t>Autumn Term Parents’ Evening (December 2025)</a:t>
            </a:r>
          </a:p>
          <a:p>
            <a:pPr algn="ctr"/>
            <a:endParaRPr lang="en-GB" sz="1200" b="1" dirty="0">
              <a:solidFill>
                <a:schemeClr val="bg1"/>
              </a:solidFill>
            </a:endParaRPr>
          </a:p>
          <a:p>
            <a:pPr algn="ctr"/>
            <a:r>
              <a:rPr lang="en-GB" sz="3000" b="1" dirty="0">
                <a:solidFill>
                  <a:schemeClr val="bg1"/>
                </a:solidFill>
              </a:rPr>
              <a:t>Spring Term Parents’ Evening (March 2026)</a:t>
            </a:r>
          </a:p>
          <a:p>
            <a:pPr algn="ctr"/>
            <a:endParaRPr lang="en-GB" sz="1200" b="1" dirty="0">
              <a:solidFill>
                <a:schemeClr val="bg1"/>
              </a:solidFill>
            </a:endParaRPr>
          </a:p>
          <a:p>
            <a:pPr algn="ctr"/>
            <a:r>
              <a:rPr lang="en-GB" sz="3000" b="1" dirty="0">
                <a:solidFill>
                  <a:schemeClr val="bg1"/>
                </a:solidFill>
              </a:rPr>
              <a:t>End of Year Report (July 2026)</a:t>
            </a:r>
          </a:p>
          <a:p>
            <a:pPr algn="ctr"/>
            <a:endParaRPr lang="en-GB" sz="1200" b="1" dirty="0">
              <a:solidFill>
                <a:schemeClr val="bg1"/>
              </a:solidFill>
            </a:endParaRPr>
          </a:p>
          <a:p>
            <a:pPr algn="ctr"/>
            <a:r>
              <a:rPr lang="en-GB" sz="3000" b="1" dirty="0">
                <a:solidFill>
                  <a:schemeClr val="bg1"/>
                </a:solidFill>
              </a:rPr>
              <a:t>Optional Summer Term Parents’ Evening (July 2026)</a:t>
            </a:r>
          </a:p>
          <a:p>
            <a:pPr algn="ctr"/>
            <a:endParaRPr lang="en-GB" sz="1200" b="1" dirty="0">
              <a:solidFill>
                <a:schemeClr val="bg1"/>
              </a:solidFill>
            </a:endParaRPr>
          </a:p>
          <a:p>
            <a:pPr algn="ctr"/>
            <a:r>
              <a:rPr lang="en-GB" sz="2500" b="1" dirty="0">
                <a:solidFill>
                  <a:schemeClr val="bg1"/>
                </a:solidFill>
              </a:rPr>
              <a:t>Additional meetings with your class teacher available throughout the year.</a:t>
            </a:r>
          </a:p>
          <a:p>
            <a:pPr algn="ctr"/>
            <a:endParaRPr lang="en-GB" sz="1200" b="1" dirty="0">
              <a:solidFill>
                <a:schemeClr val="bg1"/>
              </a:solidFill>
            </a:endParaRPr>
          </a:p>
          <a:p>
            <a:pPr algn="ctr"/>
            <a:endParaRPr lang="en-GB" sz="3000" b="1" dirty="0">
              <a:solidFill>
                <a:schemeClr val="bg1"/>
              </a:solidFill>
            </a:endParaRPr>
          </a:p>
        </p:txBody>
      </p:sp>
    </p:spTree>
    <p:extLst>
      <p:ext uri="{BB962C8B-B14F-4D97-AF65-F5344CB8AC3E}">
        <p14:creationId xmlns:p14="http://schemas.microsoft.com/office/powerpoint/2010/main" val="461339127"/>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   Summer Preparation</a:t>
            </a:r>
          </a:p>
        </p:txBody>
      </p:sp>
      <p:sp>
        <p:nvSpPr>
          <p:cNvPr id="5" name="TextBox 4"/>
          <p:cNvSpPr txBox="1"/>
          <p:nvPr/>
        </p:nvSpPr>
        <p:spPr>
          <a:xfrm>
            <a:off x="426720" y="2198397"/>
            <a:ext cx="11338560" cy="4708981"/>
          </a:xfrm>
          <a:prstGeom prst="rect">
            <a:avLst/>
          </a:prstGeom>
          <a:noFill/>
        </p:spPr>
        <p:txBody>
          <a:bodyPr wrap="square" rtlCol="0">
            <a:spAutoFit/>
          </a:bodyPr>
          <a:lstStyle/>
          <a:p>
            <a:pPr algn="ctr"/>
            <a:r>
              <a:rPr lang="en-GB" sz="3000" b="1" dirty="0">
                <a:solidFill>
                  <a:schemeClr val="bg1"/>
                </a:solidFill>
              </a:rPr>
              <a:t>Gently talk about it, drop it in</a:t>
            </a:r>
          </a:p>
          <a:p>
            <a:pPr algn="ctr"/>
            <a:r>
              <a:rPr lang="en-GB" sz="3000" b="1" dirty="0">
                <a:solidFill>
                  <a:schemeClr val="bg1"/>
                </a:solidFill>
              </a:rPr>
              <a:t>Try on uniform (and wash it)</a:t>
            </a:r>
          </a:p>
          <a:p>
            <a:pPr algn="ctr"/>
            <a:r>
              <a:rPr lang="en-GB" sz="3000" b="1" dirty="0">
                <a:solidFill>
                  <a:schemeClr val="bg1"/>
                </a:solidFill>
              </a:rPr>
              <a:t>Practice the route to school (visual timetable)</a:t>
            </a:r>
          </a:p>
          <a:p>
            <a:pPr algn="ctr"/>
            <a:r>
              <a:rPr lang="en-GB" sz="3000" b="1" dirty="0">
                <a:solidFill>
                  <a:schemeClr val="bg1"/>
                </a:solidFill>
              </a:rPr>
              <a:t>Draw pictures</a:t>
            </a:r>
          </a:p>
          <a:p>
            <a:pPr algn="ctr"/>
            <a:r>
              <a:rPr lang="en-GB" sz="3000" b="1" dirty="0">
                <a:solidFill>
                  <a:schemeClr val="bg1"/>
                </a:solidFill>
              </a:rPr>
              <a:t>Look at school website</a:t>
            </a:r>
          </a:p>
          <a:p>
            <a:pPr algn="ctr"/>
            <a:r>
              <a:rPr lang="en-GB" sz="3000" b="1" dirty="0">
                <a:solidFill>
                  <a:schemeClr val="bg1"/>
                </a:solidFill>
              </a:rPr>
              <a:t>Reading (Summer Reading Record), Start a ‘Reading Routine’</a:t>
            </a:r>
          </a:p>
          <a:p>
            <a:pPr algn="ctr"/>
            <a:r>
              <a:rPr lang="en-GB" sz="3000" b="1" dirty="0">
                <a:solidFill>
                  <a:schemeClr val="bg1"/>
                </a:solidFill>
              </a:rPr>
              <a:t>Toilet Training/Hand Washing</a:t>
            </a:r>
          </a:p>
          <a:p>
            <a:pPr algn="ctr"/>
            <a:r>
              <a:rPr lang="en-GB" sz="3000" b="1" dirty="0">
                <a:solidFill>
                  <a:schemeClr val="bg1"/>
                </a:solidFill>
              </a:rPr>
              <a:t>Knife and Fork skills</a:t>
            </a:r>
          </a:p>
          <a:p>
            <a:pPr algn="ctr"/>
            <a:r>
              <a:rPr lang="en-US" sz="3000" b="1" dirty="0">
                <a:solidFill>
                  <a:schemeClr val="bg1"/>
                </a:solidFill>
              </a:rPr>
              <a:t>Use the checklist we have provided</a:t>
            </a:r>
            <a:endParaRPr lang="en-GB" sz="3000" b="1" dirty="0">
              <a:solidFill>
                <a:schemeClr val="bg1"/>
              </a:solidFill>
            </a:endParaRPr>
          </a:p>
          <a:p>
            <a:pPr algn="ctr"/>
            <a:endParaRPr lang="en-GB" sz="3000" b="1" dirty="0">
              <a:solidFill>
                <a:schemeClr val="bg1"/>
              </a:solidFill>
            </a:endParaRPr>
          </a:p>
        </p:txBody>
      </p:sp>
    </p:spTree>
    <p:extLst>
      <p:ext uri="{BB962C8B-B14F-4D97-AF65-F5344CB8AC3E}">
        <p14:creationId xmlns:p14="http://schemas.microsoft.com/office/powerpoint/2010/main" val="1257698615"/>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Communication</a:t>
            </a:r>
          </a:p>
        </p:txBody>
      </p:sp>
      <p:sp>
        <p:nvSpPr>
          <p:cNvPr id="5" name="TextBox 4"/>
          <p:cNvSpPr txBox="1"/>
          <p:nvPr/>
        </p:nvSpPr>
        <p:spPr>
          <a:xfrm>
            <a:off x="149629" y="1855315"/>
            <a:ext cx="11934518" cy="2893100"/>
          </a:xfrm>
          <a:prstGeom prst="rect">
            <a:avLst/>
          </a:prstGeom>
          <a:noFill/>
        </p:spPr>
        <p:txBody>
          <a:bodyPr wrap="square" rtlCol="0">
            <a:spAutoFit/>
          </a:bodyPr>
          <a:lstStyle/>
          <a:p>
            <a:pPr algn="ctr"/>
            <a:endParaRPr lang="en-US" sz="2800" b="1" dirty="0">
              <a:solidFill>
                <a:schemeClr val="bg1"/>
              </a:solidFill>
            </a:endParaRPr>
          </a:p>
          <a:p>
            <a:pPr algn="ctr"/>
            <a:r>
              <a:rPr lang="en-US" sz="2800" b="1" dirty="0">
                <a:solidFill>
                  <a:schemeClr val="bg1"/>
                </a:solidFill>
              </a:rPr>
              <a:t>In the event of an emergency, such as school closure in adverse weather, we will send a text message and email to all parents. Emergency information is also posted on the school website. It is therefore very important that the school office is informed of any changes to your contact number and email addresses. </a:t>
            </a:r>
          </a:p>
          <a:p>
            <a:pPr algn="ctr"/>
            <a:endParaRPr lang="en-US" sz="1400" b="1" dirty="0">
              <a:solidFill>
                <a:schemeClr val="bg1"/>
              </a:solidFill>
            </a:endParaRPr>
          </a:p>
        </p:txBody>
      </p:sp>
    </p:spTree>
    <p:extLst>
      <p:ext uri="{BB962C8B-B14F-4D97-AF65-F5344CB8AC3E}">
        <p14:creationId xmlns:p14="http://schemas.microsoft.com/office/powerpoint/2010/main" val="1222750413"/>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Communication</a:t>
            </a:r>
          </a:p>
        </p:txBody>
      </p:sp>
      <p:sp>
        <p:nvSpPr>
          <p:cNvPr id="5" name="TextBox 4"/>
          <p:cNvSpPr txBox="1"/>
          <p:nvPr/>
        </p:nvSpPr>
        <p:spPr>
          <a:xfrm>
            <a:off x="149629" y="1964353"/>
            <a:ext cx="11934518" cy="4909036"/>
          </a:xfrm>
          <a:prstGeom prst="rect">
            <a:avLst/>
          </a:prstGeom>
          <a:noFill/>
        </p:spPr>
        <p:txBody>
          <a:bodyPr wrap="square" rtlCol="0">
            <a:spAutoFit/>
          </a:bodyPr>
          <a:lstStyle/>
          <a:p>
            <a:pPr algn="ctr"/>
            <a:r>
              <a:rPr lang="en-GB" sz="2300" b="1" dirty="0">
                <a:solidFill>
                  <a:schemeClr val="bg1"/>
                </a:solidFill>
              </a:rPr>
              <a:t>Communication between home and school is essential.</a:t>
            </a:r>
          </a:p>
          <a:p>
            <a:pPr algn="ctr"/>
            <a:endParaRPr lang="en-US" sz="1500" b="1" dirty="0">
              <a:solidFill>
                <a:schemeClr val="bg1"/>
              </a:solidFill>
            </a:endParaRPr>
          </a:p>
          <a:p>
            <a:pPr algn="ctr"/>
            <a:r>
              <a:rPr lang="en-US" sz="2300" b="1" dirty="0">
                <a:solidFill>
                  <a:schemeClr val="bg1"/>
                </a:solidFill>
              </a:rPr>
              <a:t>Newsletters, Parent Workshops. Please also check your child’s bag daily for letters and their reading record. A weekly letter is sent home every Friday.</a:t>
            </a:r>
          </a:p>
          <a:p>
            <a:pPr algn="ctr"/>
            <a:endParaRPr lang="en-US" sz="1500" b="1" dirty="0">
              <a:solidFill>
                <a:schemeClr val="accent4"/>
              </a:solidFill>
            </a:endParaRPr>
          </a:p>
          <a:p>
            <a:pPr algn="ctr"/>
            <a:r>
              <a:rPr lang="en-US" sz="2300" b="1" dirty="0">
                <a:solidFill>
                  <a:schemeClr val="accent4"/>
                </a:solidFill>
              </a:rPr>
              <a:t>Please note, majority of school correspondence is sent by e-mail to parents using the e-mail addresses given on the admission form. Newsletters will also be uploaded to the school website. </a:t>
            </a:r>
          </a:p>
          <a:p>
            <a:pPr algn="ctr"/>
            <a:endParaRPr lang="en-US" sz="1500" b="1" dirty="0">
              <a:solidFill>
                <a:schemeClr val="bg1"/>
              </a:solidFill>
            </a:endParaRPr>
          </a:p>
          <a:p>
            <a:pPr algn="ctr"/>
            <a:r>
              <a:rPr lang="en-US" sz="2300" b="1" dirty="0">
                <a:solidFill>
                  <a:schemeClr val="bg1"/>
                </a:solidFill>
              </a:rPr>
              <a:t>There will be regular opportunities to come in (stay and play, mystery reader)!</a:t>
            </a:r>
          </a:p>
          <a:p>
            <a:pPr algn="ctr"/>
            <a:endParaRPr lang="en-US" sz="1500" b="1" dirty="0">
              <a:solidFill>
                <a:schemeClr val="bg1"/>
              </a:solidFill>
            </a:endParaRPr>
          </a:p>
          <a:p>
            <a:pPr algn="ctr"/>
            <a:r>
              <a:rPr lang="en-US" sz="2300" b="1" dirty="0">
                <a:solidFill>
                  <a:schemeClr val="bg1"/>
                </a:solidFill>
              </a:rPr>
              <a:t>If you need to change your normal collection arrangements, please notify the class teacher by letter or the school office by our answer phone system. We will not let the children go until we see an appropriate adult waiting. </a:t>
            </a:r>
            <a:endParaRPr lang="en-GB" sz="2300" b="1" dirty="0">
              <a:solidFill>
                <a:schemeClr val="bg1"/>
              </a:solidFill>
            </a:endParaRPr>
          </a:p>
          <a:p>
            <a:pPr algn="ctr"/>
            <a:endParaRPr lang="en-GB" sz="2300" b="1" dirty="0">
              <a:solidFill>
                <a:schemeClr val="bg1"/>
              </a:solidFill>
            </a:endParaRPr>
          </a:p>
          <a:p>
            <a:pPr algn="ctr"/>
            <a:endParaRPr lang="en-GB" sz="2300" b="1" dirty="0">
              <a:solidFill>
                <a:schemeClr val="bg1"/>
              </a:solidFill>
            </a:endParaRPr>
          </a:p>
        </p:txBody>
      </p:sp>
    </p:spTree>
    <p:extLst>
      <p:ext uri="{BB962C8B-B14F-4D97-AF65-F5344CB8AC3E}">
        <p14:creationId xmlns:p14="http://schemas.microsoft.com/office/powerpoint/2010/main" val="2014076275"/>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Communication</a:t>
            </a:r>
          </a:p>
        </p:txBody>
      </p:sp>
      <p:sp>
        <p:nvSpPr>
          <p:cNvPr id="5" name="TextBox 4"/>
          <p:cNvSpPr txBox="1"/>
          <p:nvPr/>
        </p:nvSpPr>
        <p:spPr>
          <a:xfrm>
            <a:off x="149629" y="2337453"/>
            <a:ext cx="11934518" cy="4093428"/>
          </a:xfrm>
          <a:prstGeom prst="rect">
            <a:avLst/>
          </a:prstGeom>
          <a:noFill/>
        </p:spPr>
        <p:txBody>
          <a:bodyPr wrap="square" rtlCol="0">
            <a:spAutoFit/>
          </a:bodyPr>
          <a:lstStyle/>
          <a:p>
            <a:pPr algn="ctr"/>
            <a:endParaRPr lang="en-GB" sz="2000" b="1" dirty="0">
              <a:solidFill>
                <a:schemeClr val="bg1"/>
              </a:solidFill>
            </a:endParaRPr>
          </a:p>
          <a:p>
            <a:pPr algn="ctr"/>
            <a:r>
              <a:rPr lang="en-GB" sz="3000" b="1" dirty="0">
                <a:solidFill>
                  <a:schemeClr val="bg1"/>
                </a:solidFill>
              </a:rPr>
              <a:t>If you have any concerns, worries or queries, get in contact:</a:t>
            </a:r>
          </a:p>
          <a:p>
            <a:pPr algn="ctr"/>
            <a:r>
              <a:rPr lang="en-GB" sz="3000" b="1" dirty="0">
                <a:solidFill>
                  <a:schemeClr val="accent4"/>
                </a:solidFill>
              </a:rPr>
              <a:t>lowerschool@cambridgeschool.hants.sch.uk </a:t>
            </a:r>
            <a:endParaRPr lang="en-GB" sz="3000" b="1" dirty="0">
              <a:solidFill>
                <a:schemeClr val="bg1"/>
              </a:solidFill>
            </a:endParaRPr>
          </a:p>
          <a:p>
            <a:pPr algn="ctr"/>
            <a:r>
              <a:rPr lang="en-GB" sz="3000" b="1" dirty="0">
                <a:solidFill>
                  <a:schemeClr val="accent4"/>
                </a:solidFill>
              </a:rPr>
              <a:t>info@cambridgeschool.hants.sch.uk</a:t>
            </a:r>
          </a:p>
          <a:p>
            <a:pPr algn="ctr"/>
            <a:endParaRPr lang="en-GB" sz="3000" b="1" dirty="0">
              <a:solidFill>
                <a:schemeClr val="bg1"/>
              </a:solidFill>
            </a:endParaRPr>
          </a:p>
          <a:p>
            <a:pPr algn="ctr"/>
            <a:r>
              <a:rPr lang="en-GB" sz="3000" b="1" dirty="0">
                <a:solidFill>
                  <a:schemeClr val="bg1"/>
                </a:solidFill>
              </a:rPr>
              <a:t>Or arrange a time to come and speak to us.</a:t>
            </a:r>
          </a:p>
          <a:p>
            <a:pPr algn="ctr"/>
            <a:endParaRPr lang="en-GB" sz="3000" b="1" dirty="0">
              <a:solidFill>
                <a:schemeClr val="bg1"/>
              </a:solidFill>
            </a:endParaRPr>
          </a:p>
          <a:p>
            <a:pPr algn="ctr"/>
            <a:r>
              <a:rPr lang="en-GB" sz="3000" b="1" dirty="0">
                <a:solidFill>
                  <a:schemeClr val="bg1"/>
                </a:solidFill>
              </a:rPr>
              <a:t>Keep in touch!</a:t>
            </a:r>
          </a:p>
          <a:p>
            <a:pPr algn="ctr"/>
            <a:endParaRPr lang="en-GB" sz="2800" b="1" dirty="0">
              <a:solidFill>
                <a:schemeClr val="bg1"/>
              </a:solidFill>
            </a:endParaRPr>
          </a:p>
        </p:txBody>
      </p:sp>
    </p:spTree>
    <p:extLst>
      <p:ext uri="{BB962C8B-B14F-4D97-AF65-F5344CB8AC3E}">
        <p14:creationId xmlns:p14="http://schemas.microsoft.com/office/powerpoint/2010/main" val="3731693074"/>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93895"/>
            <a:ext cx="12192000" cy="142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152" y="434478"/>
            <a:ext cx="1398595" cy="1309916"/>
          </a:xfrm>
          <a:prstGeom prst="rect">
            <a:avLst/>
          </a:prstGeom>
          <a:noFill/>
          <a:ln>
            <a:noFill/>
          </a:ln>
        </p:spPr>
      </p:pic>
      <p:sp>
        <p:nvSpPr>
          <p:cNvPr id="4" name="TextBox 3"/>
          <p:cNvSpPr txBox="1"/>
          <p:nvPr/>
        </p:nvSpPr>
        <p:spPr>
          <a:xfrm>
            <a:off x="1252024" y="434478"/>
            <a:ext cx="10832123" cy="1323439"/>
          </a:xfrm>
          <a:prstGeom prst="rect">
            <a:avLst/>
          </a:prstGeom>
          <a:noFill/>
        </p:spPr>
        <p:txBody>
          <a:bodyPr wrap="square" rtlCol="0">
            <a:spAutoFit/>
          </a:bodyPr>
          <a:lstStyle/>
          <a:p>
            <a:pPr algn="ctr"/>
            <a:r>
              <a:rPr lang="en-GB" sz="8000" dirty="0">
                <a:solidFill>
                  <a:srgbClr val="7030A0"/>
                </a:solidFill>
              </a:rPr>
              <a:t>Transition</a:t>
            </a:r>
          </a:p>
        </p:txBody>
      </p:sp>
      <p:sp>
        <p:nvSpPr>
          <p:cNvPr id="5" name="TextBox 4"/>
          <p:cNvSpPr txBox="1"/>
          <p:nvPr/>
        </p:nvSpPr>
        <p:spPr>
          <a:xfrm>
            <a:off x="128741" y="2337453"/>
            <a:ext cx="11934518" cy="3662541"/>
          </a:xfrm>
          <a:prstGeom prst="rect">
            <a:avLst/>
          </a:prstGeom>
          <a:noFill/>
        </p:spPr>
        <p:txBody>
          <a:bodyPr wrap="square" rtlCol="0">
            <a:spAutoFit/>
          </a:bodyPr>
          <a:lstStyle/>
          <a:p>
            <a:pPr algn="ctr"/>
            <a:endParaRPr lang="en-GB" sz="2000" b="1" dirty="0">
              <a:solidFill>
                <a:schemeClr val="bg1"/>
              </a:solidFill>
            </a:endParaRPr>
          </a:p>
          <a:p>
            <a:pPr algn="ctr"/>
            <a:r>
              <a:rPr lang="en-US" sz="3000" b="1" dirty="0">
                <a:solidFill>
                  <a:schemeClr val="bg1"/>
                </a:solidFill>
              </a:rPr>
              <a:t>Wednesday 16th July 2025</a:t>
            </a:r>
          </a:p>
          <a:p>
            <a:pPr algn="ctr"/>
            <a:r>
              <a:rPr lang="en-US" sz="3000" b="1" dirty="0">
                <a:solidFill>
                  <a:schemeClr val="bg1"/>
                </a:solidFill>
              </a:rPr>
              <a:t> </a:t>
            </a:r>
          </a:p>
          <a:p>
            <a:pPr algn="ctr"/>
            <a:r>
              <a:rPr lang="en-US" sz="3000" b="1" dirty="0">
                <a:solidFill>
                  <a:schemeClr val="bg1"/>
                </a:solidFill>
              </a:rPr>
              <a:t>2.45pm-3.15pm School Nursing Team ‘School Ready’ Workshop </a:t>
            </a:r>
            <a:r>
              <a:rPr lang="en-US" sz="2000" b="1" dirty="0">
                <a:solidFill>
                  <a:schemeClr val="bg1"/>
                </a:solidFill>
              </a:rPr>
              <a:t>(school hall)</a:t>
            </a:r>
            <a:endParaRPr lang="en-US" sz="3000" b="1" dirty="0">
              <a:solidFill>
                <a:schemeClr val="bg1"/>
              </a:solidFill>
            </a:endParaRPr>
          </a:p>
          <a:p>
            <a:pPr algn="ctr"/>
            <a:endParaRPr lang="en-US" sz="3000" b="1" dirty="0">
              <a:solidFill>
                <a:schemeClr val="bg1"/>
              </a:solidFill>
            </a:endParaRPr>
          </a:p>
          <a:p>
            <a:pPr algn="ctr"/>
            <a:r>
              <a:rPr lang="en-US" sz="3000" b="1" dirty="0">
                <a:solidFill>
                  <a:schemeClr val="bg1"/>
                </a:solidFill>
              </a:rPr>
              <a:t>3.30pm to 4.30pm Teddy Bears Family Picnic </a:t>
            </a:r>
            <a:r>
              <a:rPr lang="en-US" sz="2000" b="1" dirty="0">
                <a:solidFill>
                  <a:schemeClr val="bg1"/>
                </a:solidFill>
              </a:rPr>
              <a:t>(Early Years area)</a:t>
            </a:r>
          </a:p>
          <a:p>
            <a:pPr algn="ctr"/>
            <a:endParaRPr lang="en-US" sz="3000" b="1" dirty="0">
              <a:solidFill>
                <a:schemeClr val="bg1"/>
              </a:solidFill>
              <a:highlight>
                <a:srgbClr val="FFFF00"/>
              </a:highlight>
            </a:endParaRPr>
          </a:p>
          <a:p>
            <a:pPr algn="ctr"/>
            <a:endParaRPr lang="en-US" sz="3000" b="1" dirty="0">
              <a:solidFill>
                <a:schemeClr val="bg1"/>
              </a:solidFill>
            </a:endParaRPr>
          </a:p>
        </p:txBody>
      </p:sp>
      <p:pic>
        <p:nvPicPr>
          <p:cNvPr id="6" name="Picture 5"/>
          <p:cNvPicPr>
            <a:picLocks noChangeAspect="1"/>
          </p:cNvPicPr>
          <p:nvPr/>
        </p:nvPicPr>
        <p:blipFill>
          <a:blip r:embed="rId4"/>
          <a:stretch>
            <a:fillRect/>
          </a:stretch>
        </p:blipFill>
        <p:spPr>
          <a:xfrm>
            <a:off x="5594300" y="5120823"/>
            <a:ext cx="1072948" cy="1465556"/>
          </a:xfrm>
          <a:prstGeom prst="rect">
            <a:avLst/>
          </a:prstGeom>
        </p:spPr>
      </p:pic>
      <p:pic>
        <p:nvPicPr>
          <p:cNvPr id="7" name="Picture 6"/>
          <p:cNvPicPr>
            <a:picLocks noChangeAspect="1"/>
          </p:cNvPicPr>
          <p:nvPr/>
        </p:nvPicPr>
        <p:blipFill>
          <a:blip r:embed="rId5"/>
          <a:stretch>
            <a:fillRect/>
          </a:stretch>
        </p:blipFill>
        <p:spPr>
          <a:xfrm>
            <a:off x="4071503" y="5183618"/>
            <a:ext cx="949402" cy="1326329"/>
          </a:xfrm>
          <a:prstGeom prst="rect">
            <a:avLst/>
          </a:prstGeom>
        </p:spPr>
      </p:pic>
      <p:pic>
        <p:nvPicPr>
          <p:cNvPr id="8" name="Picture 7"/>
          <p:cNvPicPr>
            <a:picLocks noChangeAspect="1"/>
          </p:cNvPicPr>
          <p:nvPr/>
        </p:nvPicPr>
        <p:blipFill>
          <a:blip r:embed="rId6"/>
          <a:stretch>
            <a:fillRect/>
          </a:stretch>
        </p:blipFill>
        <p:spPr>
          <a:xfrm>
            <a:off x="7043517" y="5148075"/>
            <a:ext cx="1064971" cy="1361872"/>
          </a:xfrm>
          <a:prstGeom prst="rect">
            <a:avLst/>
          </a:prstGeom>
        </p:spPr>
      </p:pic>
      <p:pic>
        <p:nvPicPr>
          <p:cNvPr id="10" name="Picture 9">
            <a:extLst>
              <a:ext uri="{FF2B5EF4-FFF2-40B4-BE49-F238E27FC236}">
                <a16:creationId xmlns:a16="http://schemas.microsoft.com/office/drawing/2014/main" id="{A0814769-3E43-42E6-8BEE-6A9AAE91C4A1}"/>
              </a:ext>
            </a:extLst>
          </p:cNvPr>
          <p:cNvPicPr>
            <a:picLocks noChangeAspect="1"/>
          </p:cNvPicPr>
          <p:nvPr/>
        </p:nvPicPr>
        <p:blipFill>
          <a:blip r:embed="rId7"/>
          <a:stretch>
            <a:fillRect/>
          </a:stretch>
        </p:blipFill>
        <p:spPr>
          <a:xfrm>
            <a:off x="9779729" y="2926710"/>
            <a:ext cx="1390650" cy="685800"/>
          </a:xfrm>
          <a:prstGeom prst="rect">
            <a:avLst/>
          </a:prstGeom>
        </p:spPr>
      </p:pic>
    </p:spTree>
    <p:extLst>
      <p:ext uri="{BB962C8B-B14F-4D97-AF65-F5344CB8AC3E}">
        <p14:creationId xmlns:p14="http://schemas.microsoft.com/office/powerpoint/2010/main" val="3362690069"/>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C:\Users\admin6\AppData\Local\Microsoft\Windows\Temporary Internet Files\Content.IE5\EI2O9QMY\TCPS_Final_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5203" y="686630"/>
            <a:ext cx="5038434" cy="5307769"/>
          </a:xfrm>
          <a:prstGeom prst="rect">
            <a:avLst/>
          </a:prstGeom>
          <a:noFill/>
          <a:ln>
            <a:noFill/>
          </a:ln>
        </p:spPr>
      </p:pic>
      <p:grpSp>
        <p:nvGrpSpPr>
          <p:cNvPr id="3" name="Group 2"/>
          <p:cNvGrpSpPr/>
          <p:nvPr/>
        </p:nvGrpSpPr>
        <p:grpSpPr>
          <a:xfrm>
            <a:off x="8543637" y="3799409"/>
            <a:ext cx="3293070" cy="2909455"/>
            <a:chOff x="8100292" y="683491"/>
            <a:chExt cx="2844800" cy="2083187"/>
          </a:xfrm>
        </p:grpSpPr>
        <p:sp>
          <p:nvSpPr>
            <p:cNvPr id="4" name="Oval Callout 3"/>
            <p:cNvSpPr/>
            <p:nvPr/>
          </p:nvSpPr>
          <p:spPr>
            <a:xfrm>
              <a:off x="8100292" y="683491"/>
              <a:ext cx="2844800" cy="1782618"/>
            </a:xfrm>
            <a:prstGeom prst="wedgeEllipseCallou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solidFill>
              </a:endParaRPr>
            </a:p>
          </p:txBody>
        </p:sp>
        <p:sp>
          <p:nvSpPr>
            <p:cNvPr id="5" name="TextBox 4"/>
            <p:cNvSpPr txBox="1"/>
            <p:nvPr/>
          </p:nvSpPr>
          <p:spPr>
            <a:xfrm>
              <a:off x="8328352" y="1012352"/>
              <a:ext cx="2438400" cy="1754326"/>
            </a:xfrm>
            <a:prstGeom prst="rect">
              <a:avLst/>
            </a:prstGeom>
            <a:noFill/>
          </p:spPr>
          <p:txBody>
            <a:bodyPr wrap="square" rtlCol="0">
              <a:spAutoFit/>
            </a:bodyPr>
            <a:lstStyle/>
            <a:p>
              <a:pPr algn="ctr"/>
              <a:r>
                <a:rPr lang="en-GB" b="1" dirty="0">
                  <a:solidFill>
                    <a:srgbClr val="7030A0"/>
                  </a:solidFill>
                </a:rPr>
                <a:t>“Since starting school we have seen a massive difference identifying letters, numbers and even blending words.”</a:t>
              </a:r>
            </a:p>
            <a:p>
              <a:endParaRPr lang="en-GB" dirty="0"/>
            </a:p>
          </p:txBody>
        </p:sp>
      </p:grpSp>
      <p:grpSp>
        <p:nvGrpSpPr>
          <p:cNvPr id="9" name="Group 8"/>
          <p:cNvGrpSpPr/>
          <p:nvPr/>
        </p:nvGrpSpPr>
        <p:grpSpPr>
          <a:xfrm>
            <a:off x="7992208" y="226658"/>
            <a:ext cx="4016053" cy="1338374"/>
            <a:chOff x="8100292" y="683491"/>
            <a:chExt cx="2844800" cy="1782618"/>
          </a:xfrm>
        </p:grpSpPr>
        <p:sp>
          <p:nvSpPr>
            <p:cNvPr id="10" name="Oval Callout 9"/>
            <p:cNvSpPr/>
            <p:nvPr/>
          </p:nvSpPr>
          <p:spPr>
            <a:xfrm>
              <a:off x="8100292" y="683491"/>
              <a:ext cx="2844800" cy="1782618"/>
            </a:xfrm>
            <a:prstGeom prst="wedgeEllipseCallou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solidFill>
              </a:endParaRPr>
            </a:p>
          </p:txBody>
        </p:sp>
        <p:sp>
          <p:nvSpPr>
            <p:cNvPr id="11" name="TextBox 10"/>
            <p:cNvSpPr txBox="1"/>
            <p:nvPr/>
          </p:nvSpPr>
          <p:spPr>
            <a:xfrm>
              <a:off x="8514347" y="1082254"/>
              <a:ext cx="2192646" cy="1354217"/>
            </a:xfrm>
            <a:prstGeom prst="rect">
              <a:avLst/>
            </a:prstGeom>
            <a:noFill/>
          </p:spPr>
          <p:txBody>
            <a:bodyPr wrap="square" rtlCol="0">
              <a:spAutoFit/>
            </a:bodyPr>
            <a:lstStyle/>
            <a:p>
              <a:pPr algn="ctr"/>
              <a:r>
                <a:rPr lang="en-GB" sz="1600" b="1" dirty="0">
                  <a:solidFill>
                    <a:srgbClr val="7030A0"/>
                  </a:solidFill>
                </a:rPr>
                <a:t>“He is always excited about what he will be doing at school. We couldn't be happier!”</a:t>
              </a:r>
            </a:p>
            <a:p>
              <a:endParaRPr lang="en-GB" dirty="0"/>
            </a:p>
          </p:txBody>
        </p:sp>
      </p:grpSp>
      <p:grpSp>
        <p:nvGrpSpPr>
          <p:cNvPr id="12" name="Group 11"/>
          <p:cNvGrpSpPr/>
          <p:nvPr/>
        </p:nvGrpSpPr>
        <p:grpSpPr>
          <a:xfrm flipH="1">
            <a:off x="177804" y="3063226"/>
            <a:ext cx="3063402" cy="1806777"/>
            <a:chOff x="8100292" y="683491"/>
            <a:chExt cx="2844800" cy="2161578"/>
          </a:xfrm>
        </p:grpSpPr>
        <p:sp>
          <p:nvSpPr>
            <p:cNvPr id="13" name="Oval Callout 12"/>
            <p:cNvSpPr/>
            <p:nvPr/>
          </p:nvSpPr>
          <p:spPr>
            <a:xfrm>
              <a:off x="8100292" y="683491"/>
              <a:ext cx="2844800" cy="1782618"/>
            </a:xfrm>
            <a:prstGeom prst="wedgeEllipseCallou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solidFill>
              </a:endParaRPr>
            </a:p>
          </p:txBody>
        </p:sp>
        <p:sp>
          <p:nvSpPr>
            <p:cNvPr id="14" name="TextBox 13"/>
            <p:cNvSpPr txBox="1"/>
            <p:nvPr/>
          </p:nvSpPr>
          <p:spPr>
            <a:xfrm>
              <a:off x="8295418" y="813744"/>
              <a:ext cx="2438400" cy="2031325"/>
            </a:xfrm>
            <a:prstGeom prst="rect">
              <a:avLst/>
            </a:prstGeom>
            <a:noFill/>
          </p:spPr>
          <p:txBody>
            <a:bodyPr wrap="square" rtlCol="0">
              <a:spAutoFit/>
            </a:bodyPr>
            <a:lstStyle/>
            <a:p>
              <a:pPr algn="ctr"/>
              <a:r>
                <a:rPr lang="en-GB" b="1" dirty="0">
                  <a:solidFill>
                    <a:srgbClr val="7030A0"/>
                  </a:solidFill>
                </a:rPr>
                <a:t>“I love how the school encourages the children's good behaviour by using positive reinforcement.”</a:t>
              </a:r>
            </a:p>
            <a:p>
              <a:endParaRPr lang="en-GB" dirty="0"/>
            </a:p>
          </p:txBody>
        </p:sp>
      </p:grpSp>
      <p:grpSp>
        <p:nvGrpSpPr>
          <p:cNvPr id="15" name="Group 14"/>
          <p:cNvGrpSpPr/>
          <p:nvPr/>
        </p:nvGrpSpPr>
        <p:grpSpPr>
          <a:xfrm>
            <a:off x="8801425" y="1811074"/>
            <a:ext cx="2844800" cy="2031385"/>
            <a:chOff x="8100292" y="683491"/>
            <a:chExt cx="2844800" cy="2031385"/>
          </a:xfrm>
        </p:grpSpPr>
        <p:sp>
          <p:nvSpPr>
            <p:cNvPr id="16" name="Oval Callout 15"/>
            <p:cNvSpPr/>
            <p:nvPr/>
          </p:nvSpPr>
          <p:spPr>
            <a:xfrm>
              <a:off x="8100292" y="683491"/>
              <a:ext cx="2844800" cy="1782618"/>
            </a:xfrm>
            <a:prstGeom prst="wedgeEllipseCallou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solidFill>
              </a:endParaRPr>
            </a:p>
          </p:txBody>
        </p:sp>
        <p:sp>
          <p:nvSpPr>
            <p:cNvPr id="17" name="TextBox 16"/>
            <p:cNvSpPr txBox="1"/>
            <p:nvPr/>
          </p:nvSpPr>
          <p:spPr>
            <a:xfrm>
              <a:off x="8304483" y="868217"/>
              <a:ext cx="2438400" cy="1846659"/>
            </a:xfrm>
            <a:prstGeom prst="rect">
              <a:avLst/>
            </a:prstGeom>
            <a:noFill/>
          </p:spPr>
          <p:txBody>
            <a:bodyPr wrap="square" rtlCol="0">
              <a:spAutoFit/>
            </a:bodyPr>
            <a:lstStyle/>
            <a:p>
              <a:pPr algn="ctr"/>
              <a:r>
                <a:rPr lang="en-GB" sz="1600" b="1" dirty="0">
                  <a:solidFill>
                    <a:srgbClr val="7030A0"/>
                  </a:solidFill>
                </a:rPr>
                <a:t>“We really appreciate the Head teacher being at the gates in the morning greeting all the parents and children, [my child] loves this too.”</a:t>
              </a:r>
            </a:p>
            <a:p>
              <a:endParaRPr lang="en-GB" dirty="0"/>
            </a:p>
          </p:txBody>
        </p:sp>
      </p:grpSp>
      <p:grpSp>
        <p:nvGrpSpPr>
          <p:cNvPr id="18" name="Group 17"/>
          <p:cNvGrpSpPr/>
          <p:nvPr/>
        </p:nvGrpSpPr>
        <p:grpSpPr>
          <a:xfrm flipH="1">
            <a:off x="189202" y="139136"/>
            <a:ext cx="3546208" cy="2639233"/>
            <a:chOff x="8432975" y="609109"/>
            <a:chExt cx="2844800" cy="2117437"/>
          </a:xfrm>
        </p:grpSpPr>
        <p:sp>
          <p:nvSpPr>
            <p:cNvPr id="19" name="Oval Callout 18"/>
            <p:cNvSpPr/>
            <p:nvPr/>
          </p:nvSpPr>
          <p:spPr>
            <a:xfrm>
              <a:off x="8432975" y="609109"/>
              <a:ext cx="2844800" cy="1782618"/>
            </a:xfrm>
            <a:prstGeom prst="wedgeEllipseCallou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solidFill>
              </a:endParaRPr>
            </a:p>
          </p:txBody>
        </p:sp>
        <p:sp>
          <p:nvSpPr>
            <p:cNvPr id="20" name="TextBox 19"/>
            <p:cNvSpPr txBox="1"/>
            <p:nvPr/>
          </p:nvSpPr>
          <p:spPr>
            <a:xfrm>
              <a:off x="8620858" y="879887"/>
              <a:ext cx="2438400" cy="1846659"/>
            </a:xfrm>
            <a:prstGeom prst="rect">
              <a:avLst/>
            </a:prstGeom>
            <a:noFill/>
          </p:spPr>
          <p:txBody>
            <a:bodyPr wrap="square" rtlCol="0">
              <a:spAutoFit/>
            </a:bodyPr>
            <a:lstStyle/>
            <a:p>
              <a:pPr algn="ctr"/>
              <a:r>
                <a:rPr lang="en-GB" sz="1600" b="1" dirty="0">
                  <a:solidFill>
                    <a:srgbClr val="7030A0"/>
                  </a:solidFill>
                </a:rPr>
                <a:t>“We are delighted with the progress he has made since September. He loves learning new sounds and learning to read new words.”</a:t>
              </a:r>
            </a:p>
            <a:p>
              <a:endParaRPr lang="en-GB" dirty="0"/>
            </a:p>
          </p:txBody>
        </p:sp>
      </p:grpSp>
      <p:grpSp>
        <p:nvGrpSpPr>
          <p:cNvPr id="21" name="Group 20"/>
          <p:cNvGrpSpPr/>
          <p:nvPr/>
        </p:nvGrpSpPr>
        <p:grpSpPr>
          <a:xfrm flipH="1">
            <a:off x="212132" y="5099538"/>
            <a:ext cx="3682859" cy="1351295"/>
            <a:chOff x="8100292" y="683491"/>
            <a:chExt cx="2844800" cy="1782618"/>
          </a:xfrm>
        </p:grpSpPr>
        <p:sp>
          <p:nvSpPr>
            <p:cNvPr id="22" name="Oval Callout 21"/>
            <p:cNvSpPr/>
            <p:nvPr/>
          </p:nvSpPr>
          <p:spPr>
            <a:xfrm>
              <a:off x="8100292" y="683491"/>
              <a:ext cx="2844800" cy="1782618"/>
            </a:xfrm>
            <a:prstGeom prst="wedgeEllipseCallou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solidFill>
              </a:endParaRPr>
            </a:p>
          </p:txBody>
        </p:sp>
        <p:sp>
          <p:nvSpPr>
            <p:cNvPr id="23" name="TextBox 22"/>
            <p:cNvSpPr txBox="1"/>
            <p:nvPr/>
          </p:nvSpPr>
          <p:spPr>
            <a:xfrm>
              <a:off x="8303492" y="914398"/>
              <a:ext cx="2438400" cy="1520537"/>
            </a:xfrm>
            <a:prstGeom prst="rect">
              <a:avLst/>
            </a:prstGeom>
            <a:noFill/>
          </p:spPr>
          <p:txBody>
            <a:bodyPr wrap="square" rtlCol="0">
              <a:spAutoFit/>
            </a:bodyPr>
            <a:lstStyle/>
            <a:p>
              <a:pPr algn="ctr"/>
              <a:r>
                <a:rPr lang="en-GB" b="1" dirty="0">
                  <a:solidFill>
                    <a:srgbClr val="7030A0"/>
                  </a:solidFill>
                </a:rPr>
                <a:t>“This school is nurturing and inspiring. We really couldn't be happier!”</a:t>
              </a:r>
            </a:p>
            <a:p>
              <a:endParaRPr lang="en-GB" dirty="0"/>
            </a:p>
          </p:txBody>
        </p:sp>
      </p:grpSp>
    </p:spTree>
    <p:extLst>
      <p:ext uri="{BB962C8B-B14F-4D97-AF65-F5344CB8AC3E}">
        <p14:creationId xmlns:p14="http://schemas.microsoft.com/office/powerpoint/2010/main" val="146832834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4243</TotalTime>
  <Words>4971</Words>
  <Application>Microsoft Office PowerPoint</Application>
  <PresentationFormat>Widescreen</PresentationFormat>
  <Paragraphs>435</Paragraphs>
  <Slides>43</Slides>
  <Notes>43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Calibri Light</vt:lpstr>
      <vt:lpstr>Linkpen 3b Join</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Projector in hall, chairs in hall, table and packs, register to tick, home visit sign up,  Welcome Vision Start of term (including home visits) Daily routine Before and after school (casa) Curriculum (website) Assessment Milk (appendix) Uniform (appendix) How to prepare over the summer (appendix) Data forms (capture sheets – appendix) Key dates for autumn – more to come (website and appendix) Communication</dc:title>
  <dc:creator>S Kennedy</dc:creator>
  <cp:lastModifiedBy>Chloe Edwards</cp:lastModifiedBy>
  <cp:revision>225</cp:revision>
  <cp:lastPrinted>2021-06-30T16:54:40Z</cp:lastPrinted>
  <dcterms:created xsi:type="dcterms:W3CDTF">2018-06-18T13:35:50Z</dcterms:created>
  <dcterms:modified xsi:type="dcterms:W3CDTF">2025-07-03T15:25:37Z</dcterms:modified>
</cp:coreProperties>
</file>