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CC66FF"/>
    <a:srgbClr val="E8D1FF"/>
    <a:srgbClr val="FBF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76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5221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1869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801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74512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675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8642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41113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3337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259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398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3976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19465-9617-4D24-B0B6-38E82145678E}" type="datetimeFigureOut">
              <a:rPr lang="en-GB" smtClean="0"/>
              <a:t>11/09/2024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85C74-B0F3-4F0D-BB76-1CC83DC3F28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2527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hyperlink" Target="https://uk.splashlearn.com/maths-games-for-year-4" TargetMode="External"/><Relationship Id="rId7" Type="http://schemas.openxmlformats.org/officeDocument/2006/relationships/image" Target="../media/image5.png"/><Relationship Id="rId2" Type="http://schemas.openxmlformats.org/officeDocument/2006/relationships/hyperlink" Target="https://www.topmarks.co.uk/english-games/7-11-years/spelling-and-grammar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.png"/><Relationship Id="rId4" Type="http://schemas.openxmlformats.org/officeDocument/2006/relationships/hyperlink" Target="https://www.topmarks.co.uk/maths-games/hit-the-button" TargetMode="External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2541347" y="284657"/>
            <a:ext cx="7221555" cy="8545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YEAR 5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Autumn Term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This term learning focuses on investigating ancient Egypt.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605573" y="1575101"/>
            <a:ext cx="2134476" cy="194118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</a:p>
          <a:p>
            <a:pPr algn="ctr"/>
            <a:endParaRPr lang="en-US" sz="8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Revise their understanding of place value up to 6 digits.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Recap on Roman numerals.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Explore rounding numbers to the nearest 100,000.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Revise column addition and subtraction.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Learning about multiples and common factors.</a:t>
            </a: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3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435343" y="1590234"/>
            <a:ext cx="2134476" cy="201749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History</a:t>
            </a: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about what life was like in ancient Egypt.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how the ancient Egyptian civilisation became successful.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Discover how bodies were mummified and the ritual behind it.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about some of the gods they worshipped.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7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6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948911" y="1590234"/>
            <a:ext cx="2134476" cy="201749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Personal, Social and Health Education (PSHE)</a:t>
            </a:r>
            <a:r>
              <a:rPr lang="en-US" sz="1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pPr algn="ctr"/>
            <a:endParaRPr lang="en-US" sz="9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tabLst>
                <a:tab pos="2019300" algn="l"/>
              </a:tabLst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Describe what qualities a good friend should have and </a:t>
            </a:r>
            <a:r>
              <a:rPr lang="en-US" sz="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recognise</a:t>
            </a: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 which of these they have and which they could develop.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Recognise</a:t>
            </a: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 that friendships have ups and downs and this is normal.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 what marriage is and know that it is a choice people make.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US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9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77718" y="3767126"/>
            <a:ext cx="1811326" cy="18682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sz="9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9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9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Art &amp; Design/Design &amp; Technology</a:t>
            </a:r>
          </a:p>
          <a:p>
            <a:pPr algn="ctr"/>
            <a:endParaRPr lang="en-US" sz="9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Use different media to create an Egyptian style self portrait.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Use a variety of craft materials to create a device to solve a problem.</a:t>
            </a: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101508" y="3746248"/>
            <a:ext cx="1730585" cy="1881401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sz="9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Computing</a:t>
            </a:r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Explore how systems work.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Develop their understanding of how search engines work and how search results are ranked.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how search results are influenced.</a:t>
            </a:r>
          </a:p>
          <a:p>
            <a:pPr algn="ctr"/>
            <a:endParaRPr lang="en-US" sz="900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4029570" y="3725137"/>
            <a:ext cx="1795893" cy="18682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Physical Education (PE)</a:t>
            </a: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In basketball, 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passing and moving.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8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shoot accurately at a net.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apply skills and knowledge in a game situation.</a:t>
            </a: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  <a:p>
            <a:pPr algn="ctr"/>
            <a:endParaRPr lang="en-US" sz="800" dirty="0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231527" y="1558046"/>
            <a:ext cx="2134476" cy="195824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</a:p>
          <a:p>
            <a:pPr algn="ctr"/>
            <a:endParaRPr lang="en-US" sz="7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Explore the story of The Ancient Egypt Sleepover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Noun phrases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Speech-inverted commas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Commas for subordination</a:t>
            </a:r>
            <a:r>
              <a:rPr lang="en-US" sz="800" dirty="0"/>
              <a:t> 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Pronouns 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4979619" y="1571010"/>
            <a:ext cx="2134476" cy="201749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Science</a:t>
            </a:r>
            <a:r>
              <a:rPr lang="en-US" sz="1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about the force of gravity.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Identify the effects of air resistance, water resistance and friction, that act between moving surfaces.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Recognise</a:t>
            </a: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 that some mechanisms, including levers, pulleys and gears, allow a smaller force to have a greater effect</a:t>
            </a:r>
            <a:r>
              <a:rPr lang="en-US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.</a:t>
            </a:r>
          </a:p>
          <a:p>
            <a:pPr algn="ctr"/>
            <a:endParaRPr lang="en-US" sz="10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6022940" y="3734231"/>
            <a:ext cx="1800425" cy="18682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dirty="0">
                <a:solidFill>
                  <a:schemeClr val="tx1"/>
                </a:solidFill>
              </a:rPr>
              <a:t>  </a:t>
            </a: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Religion &amp; World Views (RAW)</a:t>
            </a:r>
          </a:p>
          <a:p>
            <a:pPr algn="ctr"/>
            <a:endParaRPr lang="en-US" sz="6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about why people stand up for what they believe in.</a:t>
            </a:r>
          </a:p>
          <a:p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8005313" y="3752842"/>
            <a:ext cx="1871766" cy="18682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b="1" dirty="0">
              <a:solidFill>
                <a:schemeClr val="tx1"/>
              </a:solidFill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Modern Foreign Languages (MFL)</a:t>
            </a:r>
          </a:p>
          <a:p>
            <a:pPr algn="ctr"/>
            <a:endParaRPr lang="en-US" sz="6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Learning about different types of pets.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0074556" y="3767127"/>
            <a:ext cx="1883186" cy="18682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r>
              <a:rPr lang="en-US" sz="1000" b="1" u="sng" dirty="0">
                <a:solidFill>
                  <a:schemeClr val="tx1"/>
                </a:solidFill>
                <a:latin typeface="Comic Sans MS" panose="030F0702030302020204" pitchFamily="66" charset="0"/>
              </a:rPr>
              <a:t>Music</a:t>
            </a:r>
          </a:p>
          <a:p>
            <a:pPr algn="ctr"/>
            <a:endParaRPr lang="en-US" sz="1000" b="1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Children will: </a:t>
            </a:r>
            <a:endParaRPr lang="en-US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to sing with accuracy, control and expression.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Understand note length.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Learn to read pitch notation.</a:t>
            </a: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5" name="Picture 3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3955" y="5748177"/>
            <a:ext cx="1116766" cy="1034872"/>
          </a:xfrm>
          <a:prstGeom prst="rect">
            <a:avLst/>
          </a:prstGeom>
          <a:solidFill>
            <a:srgbClr val="CC99FF">
              <a:alpha val="51000"/>
            </a:srgbClr>
          </a:solidFill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6388" y="5709957"/>
            <a:ext cx="766919" cy="119044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4623" y="5747563"/>
            <a:ext cx="1648738" cy="111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3615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D1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160169" y="1714968"/>
            <a:ext cx="2398589" cy="3738322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u="sng" dirty="0">
                <a:solidFill>
                  <a:schemeClr val="tx1"/>
                </a:solidFill>
                <a:latin typeface="Comic Sans MS" panose="030F0702030302020204" pitchFamily="66" charset="0"/>
              </a:rPr>
              <a:t>Suggested Reads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Horrible histories 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The Pharaoh’s Secret by Marissa Moss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Lights on the Nile by Donna Jo Napoli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The Shadow Prince by David Anthony Durham</a:t>
            </a: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 algn="ctr">
              <a:buFont typeface="Arial" panose="020B0604020202020204" pitchFamily="34" charset="0"/>
              <a:buChar char="•"/>
            </a:pPr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10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089632" y="1714968"/>
            <a:ext cx="2298829" cy="3725443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00" u="sng" dirty="0">
                <a:solidFill>
                  <a:schemeClr val="tx1"/>
                </a:solidFill>
                <a:latin typeface="Comic Sans MS" panose="030F0702030302020204" pitchFamily="66" charset="0"/>
              </a:rPr>
              <a:t>Useful Websites</a:t>
            </a:r>
          </a:p>
          <a:p>
            <a:pPr algn="ctr"/>
            <a:endParaRPr lang="en-US" sz="1600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Spelling and Grammar games- </a:t>
            </a: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  <a:hlinkClick r:id="rId2"/>
              </a:rPr>
              <a:t>https://www.topmarks.co.uk/english-games/7-11-years/spelling-and-grammar</a:t>
            </a: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Maths games-  </a:t>
            </a: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  <a:hlinkClick r:id="rId3"/>
              </a:rPr>
              <a:t>https://uk.splashlearn.com/maths-games-for-year-4</a:t>
            </a: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US" sz="10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>
                <a:solidFill>
                  <a:schemeClr val="tx1"/>
                </a:solidFill>
                <a:latin typeface="Comic Sans MS" panose="030F0702030302020204" pitchFamily="66" charset="0"/>
              </a:rPr>
              <a:t>Hit the button-  </a:t>
            </a:r>
          </a:p>
          <a:p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  <a:hlinkClick r:id="rId4"/>
              </a:rPr>
              <a:t>https://www.topmarks.co.uk/maths-games/hit-the-button</a:t>
            </a:r>
            <a:r>
              <a:rPr lang="en-US" sz="8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993434" y="1714968"/>
            <a:ext cx="2174652" cy="379597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u="sng" dirty="0">
                <a:solidFill>
                  <a:schemeClr val="tx1"/>
                </a:solidFill>
                <a:latin typeface="Comic Sans MS" panose="030F0702030302020204" pitchFamily="66" charset="0"/>
              </a:rPr>
              <a:t>Suggested Experiences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  <a:latin typeface="Comic Sans MS" panose="030F0702030302020204" pitchFamily="66" charset="0"/>
              </a:rPr>
              <a:t>Go to the library and see if you can find books about ancient Egypt to create a fact file.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  <a:latin typeface="Comic Sans MS" panose="030F0702030302020204" pitchFamily="66" charset="0"/>
              </a:rPr>
              <a:t>Visit The British Museum.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  <a:latin typeface="Comic Sans MS" panose="030F0702030302020204" pitchFamily="66" charset="0"/>
              </a:rPr>
              <a:t>Visit the </a:t>
            </a:r>
            <a:r>
              <a:rPr lang="en-US" sz="900" dirty="0" err="1">
                <a:solidFill>
                  <a:schemeClr val="tx1"/>
                </a:solidFill>
                <a:latin typeface="Comic Sans MS" panose="030F0702030302020204" pitchFamily="66" charset="0"/>
              </a:rPr>
              <a:t>Haslemere</a:t>
            </a:r>
            <a:r>
              <a:rPr lang="en-US" sz="900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US" sz="900">
                <a:solidFill>
                  <a:schemeClr val="tx1"/>
                </a:solidFill>
                <a:latin typeface="Comic Sans MS" panose="030F0702030302020204" pitchFamily="66" charset="0"/>
              </a:rPr>
              <a:t>Educational Museum.</a:t>
            </a:r>
            <a:endParaRPr lang="en-US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9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8824472" y="1714968"/>
            <a:ext cx="2231456" cy="377799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u="sng" dirty="0">
                <a:solidFill>
                  <a:schemeClr val="tx1"/>
                </a:solidFill>
                <a:latin typeface="Comic Sans MS" panose="030F0702030302020204" pitchFamily="66" charset="0"/>
              </a:rPr>
              <a:t>Optional Home learning project</a:t>
            </a: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Create some Egyptian artefacts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Build a model pyramid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1050" dirty="0">
                <a:solidFill>
                  <a:schemeClr val="tx1"/>
                </a:solidFill>
                <a:latin typeface="Comic Sans MS" panose="030F0702030302020204" pitchFamily="66" charset="0"/>
              </a:rPr>
              <a:t>Create a salt dough amulet</a:t>
            </a:r>
          </a:p>
          <a:p>
            <a:pPr algn="ctr"/>
            <a:endParaRPr lang="en-US" sz="105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sz="1050" u="sng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142" y="5648528"/>
            <a:ext cx="1116766" cy="1034872"/>
          </a:xfrm>
          <a:prstGeom prst="rect">
            <a:avLst/>
          </a:prstGeom>
          <a:solidFill>
            <a:srgbClr val="CC99FF">
              <a:alpha val="51000"/>
            </a:srgbClr>
          </a:solidFill>
        </p:spPr>
      </p:pic>
      <p:sp>
        <p:nvSpPr>
          <p:cNvPr id="15" name="Rounded Rectangle 14"/>
          <p:cNvSpPr/>
          <p:nvPr/>
        </p:nvSpPr>
        <p:spPr>
          <a:xfrm>
            <a:off x="2541347" y="284657"/>
            <a:ext cx="7221555" cy="854514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C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YEAR 5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Autumn Term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  <a:latin typeface="Comic Sans MS" panose="030F0702030302020204" pitchFamily="66" charset="0"/>
              </a:rPr>
              <a:t>This term learning focuses on investigating ancient Egypt.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15144" y="3548062"/>
            <a:ext cx="1548106" cy="15197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5124" y="2400300"/>
            <a:ext cx="743620" cy="11477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11113" y="5570743"/>
            <a:ext cx="766919" cy="119044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9348" y="5608349"/>
            <a:ext cx="1648738" cy="111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5159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977</TotalTime>
  <Words>528</Words>
  <Application>Microsoft Office PowerPoint</Application>
  <PresentationFormat>Widescreen</PresentationFormat>
  <Paragraphs>390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Grace</dc:creator>
  <cp:lastModifiedBy>Issy Soane</cp:lastModifiedBy>
  <cp:revision>103</cp:revision>
  <dcterms:created xsi:type="dcterms:W3CDTF">2022-07-05T15:25:44Z</dcterms:created>
  <dcterms:modified xsi:type="dcterms:W3CDTF">2024-09-11T16:15:55Z</dcterms:modified>
</cp:coreProperties>
</file>